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24"/>
  </p:notesMasterIdLst>
  <p:handoutMasterIdLst>
    <p:handoutMasterId r:id="rId25"/>
  </p:handoutMasterIdLst>
  <p:sldIdLst>
    <p:sldId id="257" r:id="rId2"/>
    <p:sldId id="342" r:id="rId3"/>
    <p:sldId id="396" r:id="rId4"/>
    <p:sldId id="402" r:id="rId5"/>
    <p:sldId id="344" r:id="rId6"/>
    <p:sldId id="346" r:id="rId7"/>
    <p:sldId id="366" r:id="rId8"/>
    <p:sldId id="389" r:id="rId9"/>
    <p:sldId id="348" r:id="rId10"/>
    <p:sldId id="382" r:id="rId11"/>
    <p:sldId id="362" r:id="rId12"/>
    <p:sldId id="392" r:id="rId13"/>
    <p:sldId id="393" r:id="rId14"/>
    <p:sldId id="397" r:id="rId15"/>
    <p:sldId id="398" r:id="rId16"/>
    <p:sldId id="383" r:id="rId17"/>
    <p:sldId id="380" r:id="rId18"/>
    <p:sldId id="384" r:id="rId19"/>
    <p:sldId id="401" r:id="rId20"/>
    <p:sldId id="385" r:id="rId21"/>
    <p:sldId id="349" r:id="rId22"/>
    <p:sldId id="395" r:id="rId2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298" userDrawn="1">
          <p15:clr>
            <a:srgbClr val="A4A3A4"/>
          </p15:clr>
        </p15:guide>
        <p15:guide id="2" pos="431"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81E32"/>
    <a:srgbClr val="60111D"/>
    <a:srgbClr val="981F3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30952" autoAdjust="0"/>
    <p:restoredTop sz="94693" autoAdjust="0"/>
  </p:normalViewPr>
  <p:slideViewPr>
    <p:cSldViewPr snapToObjects="1">
      <p:cViewPr varScale="1">
        <p:scale>
          <a:sx n="103" d="100"/>
          <a:sy n="103" d="100"/>
        </p:scale>
        <p:origin x="168" y="680"/>
      </p:cViewPr>
      <p:guideLst>
        <p:guide orient="horz" pos="1298"/>
        <p:guide pos="431"/>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A947E70-DB73-E340-AC3E-F649DCCD825F}" type="doc">
      <dgm:prSet loTypeId="urn:microsoft.com/office/officeart/2005/8/layout/default#1" loCatId="list" qsTypeId="urn:microsoft.com/office/officeart/2005/8/quickstyle/simple4" qsCatId="simple" csTypeId="urn:microsoft.com/office/officeart/2005/8/colors/accent1_2" csCatId="accent1" phldr="0"/>
      <dgm:spPr/>
      <dgm:t>
        <a:bodyPr/>
        <a:lstStyle/>
        <a:p>
          <a:endParaRPr lang="en-US"/>
        </a:p>
      </dgm:t>
    </dgm:pt>
    <dgm:pt modelId="{2450DA92-1A72-E145-819A-A65BA6C91456}">
      <dgm:prSet phldrT="[Text]" phldr="1"/>
      <dgm:spPr/>
      <dgm:t>
        <a:bodyPr/>
        <a:lstStyle/>
        <a:p>
          <a:endParaRPr lang="en-US" dirty="0"/>
        </a:p>
      </dgm:t>
    </dgm:pt>
    <dgm:pt modelId="{334FC367-DA80-9D4D-9513-744B819067CB}" type="parTrans" cxnId="{1DB28413-E55A-8848-9C7E-1FA9FC9AA78F}">
      <dgm:prSet/>
      <dgm:spPr/>
      <dgm:t>
        <a:bodyPr/>
        <a:lstStyle/>
        <a:p>
          <a:endParaRPr lang="en-US"/>
        </a:p>
      </dgm:t>
    </dgm:pt>
    <dgm:pt modelId="{71E4CAB2-8D3C-E04B-BEF0-87C4A6EBD77F}" type="sibTrans" cxnId="{1DB28413-E55A-8848-9C7E-1FA9FC9AA78F}">
      <dgm:prSet/>
      <dgm:spPr/>
      <dgm:t>
        <a:bodyPr/>
        <a:lstStyle/>
        <a:p>
          <a:endParaRPr lang="en-US"/>
        </a:p>
      </dgm:t>
    </dgm:pt>
    <dgm:pt modelId="{4ACCD0EE-C361-7841-A82D-9A258797F763}">
      <dgm:prSet phldrT="[Text]" phldr="1"/>
      <dgm:spPr/>
      <dgm:t>
        <a:bodyPr/>
        <a:lstStyle/>
        <a:p>
          <a:endParaRPr lang="en-US"/>
        </a:p>
      </dgm:t>
    </dgm:pt>
    <dgm:pt modelId="{326ABF20-DB8B-D440-9E4E-D5F33C2F3258}" type="parTrans" cxnId="{A7DD49A2-60B3-D041-9A28-C9A8384AD580}">
      <dgm:prSet/>
      <dgm:spPr/>
      <dgm:t>
        <a:bodyPr/>
        <a:lstStyle/>
        <a:p>
          <a:endParaRPr lang="en-US"/>
        </a:p>
      </dgm:t>
    </dgm:pt>
    <dgm:pt modelId="{F908139E-1005-D14B-BA80-D351CAD11966}" type="sibTrans" cxnId="{A7DD49A2-60B3-D041-9A28-C9A8384AD580}">
      <dgm:prSet/>
      <dgm:spPr/>
      <dgm:t>
        <a:bodyPr/>
        <a:lstStyle/>
        <a:p>
          <a:endParaRPr lang="en-US"/>
        </a:p>
      </dgm:t>
    </dgm:pt>
    <dgm:pt modelId="{032413AA-F466-A44B-AEE1-08AE08768AA5}">
      <dgm:prSet phldrT="[Text]" phldr="1"/>
      <dgm:spPr/>
      <dgm:t>
        <a:bodyPr/>
        <a:lstStyle/>
        <a:p>
          <a:endParaRPr lang="en-US"/>
        </a:p>
      </dgm:t>
    </dgm:pt>
    <dgm:pt modelId="{92FAE04E-E29C-F346-95A5-DEC7A66510D5}" type="parTrans" cxnId="{89B91134-1F0D-1142-AEDD-8CBA8981F2D3}">
      <dgm:prSet/>
      <dgm:spPr/>
      <dgm:t>
        <a:bodyPr/>
        <a:lstStyle/>
        <a:p>
          <a:endParaRPr lang="en-US"/>
        </a:p>
      </dgm:t>
    </dgm:pt>
    <dgm:pt modelId="{759916BC-DB31-5145-B7B7-0F0014848C27}" type="sibTrans" cxnId="{89B91134-1F0D-1142-AEDD-8CBA8981F2D3}">
      <dgm:prSet/>
      <dgm:spPr/>
      <dgm:t>
        <a:bodyPr/>
        <a:lstStyle/>
        <a:p>
          <a:endParaRPr lang="en-US"/>
        </a:p>
      </dgm:t>
    </dgm:pt>
    <dgm:pt modelId="{3540B4FE-0EEC-5247-86F6-6BFC3ED2FBA1}">
      <dgm:prSet phldrT="[Text]" phldr="1"/>
      <dgm:spPr/>
      <dgm:t>
        <a:bodyPr/>
        <a:lstStyle/>
        <a:p>
          <a:endParaRPr lang="en-US"/>
        </a:p>
      </dgm:t>
    </dgm:pt>
    <dgm:pt modelId="{4B154EDA-86F9-1D4C-AFFE-D7F13BA262AF}" type="parTrans" cxnId="{583030B0-4363-794E-BD6F-D6BA024DEFF0}">
      <dgm:prSet/>
      <dgm:spPr/>
      <dgm:t>
        <a:bodyPr/>
        <a:lstStyle/>
        <a:p>
          <a:endParaRPr lang="en-US"/>
        </a:p>
      </dgm:t>
    </dgm:pt>
    <dgm:pt modelId="{E4D6AA7D-D629-E446-A96A-75F3FBAD64BA}" type="sibTrans" cxnId="{583030B0-4363-794E-BD6F-D6BA024DEFF0}">
      <dgm:prSet/>
      <dgm:spPr/>
      <dgm:t>
        <a:bodyPr/>
        <a:lstStyle/>
        <a:p>
          <a:endParaRPr lang="en-US"/>
        </a:p>
      </dgm:t>
    </dgm:pt>
    <dgm:pt modelId="{133C039B-1875-B949-AD0F-BFA97094A320}">
      <dgm:prSet phldrT="[Text]" phldr="1"/>
      <dgm:spPr/>
      <dgm:t>
        <a:bodyPr/>
        <a:lstStyle/>
        <a:p>
          <a:endParaRPr lang="en-US"/>
        </a:p>
      </dgm:t>
    </dgm:pt>
    <dgm:pt modelId="{0E1430B3-2083-5546-AFEA-88DF46EE3BCD}" type="parTrans" cxnId="{A8F7BC91-CCC0-964C-8D98-5558291FE27C}">
      <dgm:prSet/>
      <dgm:spPr/>
      <dgm:t>
        <a:bodyPr/>
        <a:lstStyle/>
        <a:p>
          <a:endParaRPr lang="en-US"/>
        </a:p>
      </dgm:t>
    </dgm:pt>
    <dgm:pt modelId="{9E64DE6D-C322-6C4A-A62B-4FDF066B7FDF}" type="sibTrans" cxnId="{A8F7BC91-CCC0-964C-8D98-5558291FE27C}">
      <dgm:prSet/>
      <dgm:spPr/>
      <dgm:t>
        <a:bodyPr/>
        <a:lstStyle/>
        <a:p>
          <a:endParaRPr lang="en-US"/>
        </a:p>
      </dgm:t>
    </dgm:pt>
    <dgm:pt modelId="{16A6CF9E-F302-0840-BD51-AC4339F9FBB6}" type="pres">
      <dgm:prSet presAssocID="{0A947E70-DB73-E340-AC3E-F649DCCD825F}" presName="diagram" presStyleCnt="0">
        <dgm:presLayoutVars>
          <dgm:dir/>
          <dgm:resizeHandles val="exact"/>
        </dgm:presLayoutVars>
      </dgm:prSet>
      <dgm:spPr/>
    </dgm:pt>
    <dgm:pt modelId="{4F5778DF-17B7-7240-B48F-359372CB1991}" type="pres">
      <dgm:prSet presAssocID="{2450DA92-1A72-E145-819A-A65BA6C91456}" presName="node" presStyleLbl="node1" presStyleIdx="0" presStyleCnt="5">
        <dgm:presLayoutVars>
          <dgm:bulletEnabled val="1"/>
        </dgm:presLayoutVars>
      </dgm:prSet>
      <dgm:spPr/>
    </dgm:pt>
    <dgm:pt modelId="{DABB30E1-9504-D94D-A0A9-6AC794CE8C2D}" type="pres">
      <dgm:prSet presAssocID="{71E4CAB2-8D3C-E04B-BEF0-87C4A6EBD77F}" presName="sibTrans" presStyleCnt="0"/>
      <dgm:spPr/>
    </dgm:pt>
    <dgm:pt modelId="{E42FC418-119D-C34B-A201-8B5589420FFE}" type="pres">
      <dgm:prSet presAssocID="{4ACCD0EE-C361-7841-A82D-9A258797F763}" presName="node" presStyleLbl="node1" presStyleIdx="1" presStyleCnt="5">
        <dgm:presLayoutVars>
          <dgm:bulletEnabled val="1"/>
        </dgm:presLayoutVars>
      </dgm:prSet>
      <dgm:spPr/>
    </dgm:pt>
    <dgm:pt modelId="{0A7A77F0-97A0-F544-80BA-1E3EEA7A78F5}" type="pres">
      <dgm:prSet presAssocID="{F908139E-1005-D14B-BA80-D351CAD11966}" presName="sibTrans" presStyleCnt="0"/>
      <dgm:spPr/>
    </dgm:pt>
    <dgm:pt modelId="{0D63FD3E-4AA8-1647-8EAA-178C26CC49CF}" type="pres">
      <dgm:prSet presAssocID="{032413AA-F466-A44B-AEE1-08AE08768AA5}" presName="node" presStyleLbl="node1" presStyleIdx="2" presStyleCnt="5">
        <dgm:presLayoutVars>
          <dgm:bulletEnabled val="1"/>
        </dgm:presLayoutVars>
      </dgm:prSet>
      <dgm:spPr/>
    </dgm:pt>
    <dgm:pt modelId="{3323A0D6-D9F1-5F48-B0D8-833BB4FC9A9C}" type="pres">
      <dgm:prSet presAssocID="{759916BC-DB31-5145-B7B7-0F0014848C27}" presName="sibTrans" presStyleCnt="0"/>
      <dgm:spPr/>
    </dgm:pt>
    <dgm:pt modelId="{0EEBB794-E436-3041-8268-F513E9EB3200}" type="pres">
      <dgm:prSet presAssocID="{3540B4FE-0EEC-5247-86F6-6BFC3ED2FBA1}" presName="node" presStyleLbl="node1" presStyleIdx="3" presStyleCnt="5">
        <dgm:presLayoutVars>
          <dgm:bulletEnabled val="1"/>
        </dgm:presLayoutVars>
      </dgm:prSet>
      <dgm:spPr/>
    </dgm:pt>
    <dgm:pt modelId="{965A1BCF-BA2F-F049-B797-C16B3089D8FA}" type="pres">
      <dgm:prSet presAssocID="{E4D6AA7D-D629-E446-A96A-75F3FBAD64BA}" presName="sibTrans" presStyleCnt="0"/>
      <dgm:spPr/>
    </dgm:pt>
    <dgm:pt modelId="{6B737DB0-B00B-A54E-995C-6D6C786371B7}" type="pres">
      <dgm:prSet presAssocID="{133C039B-1875-B949-AD0F-BFA97094A320}" presName="node" presStyleLbl="node1" presStyleIdx="4" presStyleCnt="5">
        <dgm:presLayoutVars>
          <dgm:bulletEnabled val="1"/>
        </dgm:presLayoutVars>
      </dgm:prSet>
      <dgm:spPr/>
    </dgm:pt>
  </dgm:ptLst>
  <dgm:cxnLst>
    <dgm:cxn modelId="{1DB28413-E55A-8848-9C7E-1FA9FC9AA78F}" srcId="{0A947E70-DB73-E340-AC3E-F649DCCD825F}" destId="{2450DA92-1A72-E145-819A-A65BA6C91456}" srcOrd="0" destOrd="0" parTransId="{334FC367-DA80-9D4D-9513-744B819067CB}" sibTransId="{71E4CAB2-8D3C-E04B-BEF0-87C4A6EBD77F}"/>
    <dgm:cxn modelId="{ABA33E28-44F9-E942-87B8-89E3402D09BF}" type="presOf" srcId="{4ACCD0EE-C361-7841-A82D-9A258797F763}" destId="{E42FC418-119D-C34B-A201-8B5589420FFE}" srcOrd="0" destOrd="0" presId="urn:microsoft.com/office/officeart/2005/8/layout/default#1"/>
    <dgm:cxn modelId="{4B4D282B-69CD-EE4C-AA41-A55F47FB1672}" type="presOf" srcId="{2450DA92-1A72-E145-819A-A65BA6C91456}" destId="{4F5778DF-17B7-7240-B48F-359372CB1991}" srcOrd="0" destOrd="0" presId="urn:microsoft.com/office/officeart/2005/8/layout/default#1"/>
    <dgm:cxn modelId="{89B91134-1F0D-1142-AEDD-8CBA8981F2D3}" srcId="{0A947E70-DB73-E340-AC3E-F649DCCD825F}" destId="{032413AA-F466-A44B-AEE1-08AE08768AA5}" srcOrd="2" destOrd="0" parTransId="{92FAE04E-E29C-F346-95A5-DEC7A66510D5}" sibTransId="{759916BC-DB31-5145-B7B7-0F0014848C27}"/>
    <dgm:cxn modelId="{7D7CF14E-A665-1B43-9A33-30E20615F835}" type="presOf" srcId="{3540B4FE-0EEC-5247-86F6-6BFC3ED2FBA1}" destId="{0EEBB794-E436-3041-8268-F513E9EB3200}" srcOrd="0" destOrd="0" presId="urn:microsoft.com/office/officeart/2005/8/layout/default#1"/>
    <dgm:cxn modelId="{43DC505B-3237-1F40-BFB4-A2CCB9FC04D0}" type="presOf" srcId="{032413AA-F466-A44B-AEE1-08AE08768AA5}" destId="{0D63FD3E-4AA8-1647-8EAA-178C26CC49CF}" srcOrd="0" destOrd="0" presId="urn:microsoft.com/office/officeart/2005/8/layout/default#1"/>
    <dgm:cxn modelId="{A8F7BC91-CCC0-964C-8D98-5558291FE27C}" srcId="{0A947E70-DB73-E340-AC3E-F649DCCD825F}" destId="{133C039B-1875-B949-AD0F-BFA97094A320}" srcOrd="4" destOrd="0" parTransId="{0E1430B3-2083-5546-AFEA-88DF46EE3BCD}" sibTransId="{9E64DE6D-C322-6C4A-A62B-4FDF066B7FDF}"/>
    <dgm:cxn modelId="{A7DD49A2-60B3-D041-9A28-C9A8384AD580}" srcId="{0A947E70-DB73-E340-AC3E-F649DCCD825F}" destId="{4ACCD0EE-C361-7841-A82D-9A258797F763}" srcOrd="1" destOrd="0" parTransId="{326ABF20-DB8B-D440-9E4E-D5F33C2F3258}" sibTransId="{F908139E-1005-D14B-BA80-D351CAD11966}"/>
    <dgm:cxn modelId="{583030B0-4363-794E-BD6F-D6BA024DEFF0}" srcId="{0A947E70-DB73-E340-AC3E-F649DCCD825F}" destId="{3540B4FE-0EEC-5247-86F6-6BFC3ED2FBA1}" srcOrd="3" destOrd="0" parTransId="{4B154EDA-86F9-1D4C-AFFE-D7F13BA262AF}" sibTransId="{E4D6AA7D-D629-E446-A96A-75F3FBAD64BA}"/>
    <dgm:cxn modelId="{614783EE-EE92-5B4E-8444-6256AD6E34D5}" type="presOf" srcId="{133C039B-1875-B949-AD0F-BFA97094A320}" destId="{6B737DB0-B00B-A54E-995C-6D6C786371B7}" srcOrd="0" destOrd="0" presId="urn:microsoft.com/office/officeart/2005/8/layout/default#1"/>
    <dgm:cxn modelId="{61EF25FC-A4AD-F54B-829B-111F1327156F}" type="presOf" srcId="{0A947E70-DB73-E340-AC3E-F649DCCD825F}" destId="{16A6CF9E-F302-0840-BD51-AC4339F9FBB6}" srcOrd="0" destOrd="0" presId="urn:microsoft.com/office/officeart/2005/8/layout/default#1"/>
    <dgm:cxn modelId="{DEE4E2A8-34D8-D741-9CDA-F1709D23A035}" type="presParOf" srcId="{16A6CF9E-F302-0840-BD51-AC4339F9FBB6}" destId="{4F5778DF-17B7-7240-B48F-359372CB1991}" srcOrd="0" destOrd="0" presId="urn:microsoft.com/office/officeart/2005/8/layout/default#1"/>
    <dgm:cxn modelId="{0D2F62DF-F128-544F-96C5-40BB2EA2586A}" type="presParOf" srcId="{16A6CF9E-F302-0840-BD51-AC4339F9FBB6}" destId="{DABB30E1-9504-D94D-A0A9-6AC794CE8C2D}" srcOrd="1" destOrd="0" presId="urn:microsoft.com/office/officeart/2005/8/layout/default#1"/>
    <dgm:cxn modelId="{B1D34BE1-DB0C-FA46-85F9-E778B7A931B3}" type="presParOf" srcId="{16A6CF9E-F302-0840-BD51-AC4339F9FBB6}" destId="{E42FC418-119D-C34B-A201-8B5589420FFE}" srcOrd="2" destOrd="0" presId="urn:microsoft.com/office/officeart/2005/8/layout/default#1"/>
    <dgm:cxn modelId="{600D72EF-AEC9-634F-95B4-528279DB25BA}" type="presParOf" srcId="{16A6CF9E-F302-0840-BD51-AC4339F9FBB6}" destId="{0A7A77F0-97A0-F544-80BA-1E3EEA7A78F5}" srcOrd="3" destOrd="0" presId="urn:microsoft.com/office/officeart/2005/8/layout/default#1"/>
    <dgm:cxn modelId="{E65471FF-5394-3346-B55B-E265EAFFCD92}" type="presParOf" srcId="{16A6CF9E-F302-0840-BD51-AC4339F9FBB6}" destId="{0D63FD3E-4AA8-1647-8EAA-178C26CC49CF}" srcOrd="4" destOrd="0" presId="urn:microsoft.com/office/officeart/2005/8/layout/default#1"/>
    <dgm:cxn modelId="{6EB4F199-45B3-C543-8916-5CDFA47D2BCC}" type="presParOf" srcId="{16A6CF9E-F302-0840-BD51-AC4339F9FBB6}" destId="{3323A0D6-D9F1-5F48-B0D8-833BB4FC9A9C}" srcOrd="5" destOrd="0" presId="urn:microsoft.com/office/officeart/2005/8/layout/default#1"/>
    <dgm:cxn modelId="{23C98A99-26D9-864E-9A61-C69FF5C4EEB8}" type="presParOf" srcId="{16A6CF9E-F302-0840-BD51-AC4339F9FBB6}" destId="{0EEBB794-E436-3041-8268-F513E9EB3200}" srcOrd="6" destOrd="0" presId="urn:microsoft.com/office/officeart/2005/8/layout/default#1"/>
    <dgm:cxn modelId="{70AEF7CA-43AD-E341-BB4B-27E30ECB30E2}" type="presParOf" srcId="{16A6CF9E-F302-0840-BD51-AC4339F9FBB6}" destId="{965A1BCF-BA2F-F049-B797-C16B3089D8FA}" srcOrd="7" destOrd="0" presId="urn:microsoft.com/office/officeart/2005/8/layout/default#1"/>
    <dgm:cxn modelId="{59581CF7-46E4-DC4A-8F4C-AFE20856C08C}" type="presParOf" srcId="{16A6CF9E-F302-0840-BD51-AC4339F9FBB6}" destId="{6B737DB0-B00B-A54E-995C-6D6C786371B7}" srcOrd="8" destOrd="0" presId="urn:microsoft.com/office/officeart/2005/8/layout/defaul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5778DF-17B7-7240-B48F-359372CB1991}">
      <dsp:nvSpPr>
        <dsp:cNvPr id="0" name=""/>
        <dsp:cNvSpPr/>
      </dsp:nvSpPr>
      <dsp:spPr>
        <a:xfrm>
          <a:off x="687362" y="1488"/>
          <a:ext cx="1522511" cy="913507"/>
        </a:xfrm>
        <a:prstGeom prst="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56210" tIns="156210" rIns="156210" bIns="156210" numCol="1" spcCol="1270" anchor="ctr" anchorCtr="0">
          <a:noAutofit/>
        </a:bodyPr>
        <a:lstStyle/>
        <a:p>
          <a:pPr marL="0" lvl="0" indent="0" algn="ctr" defTabSz="1822450">
            <a:lnSpc>
              <a:spcPct val="90000"/>
            </a:lnSpc>
            <a:spcBef>
              <a:spcPct val="0"/>
            </a:spcBef>
            <a:spcAft>
              <a:spcPct val="35000"/>
            </a:spcAft>
            <a:buNone/>
          </a:pPr>
          <a:endParaRPr lang="en-US" sz="4100" kern="1200" dirty="0"/>
        </a:p>
      </dsp:txBody>
      <dsp:txXfrm>
        <a:off x="687362" y="1488"/>
        <a:ext cx="1522511" cy="913507"/>
      </dsp:txXfrm>
    </dsp:sp>
    <dsp:sp modelId="{E42FC418-119D-C34B-A201-8B5589420FFE}">
      <dsp:nvSpPr>
        <dsp:cNvPr id="0" name=""/>
        <dsp:cNvSpPr/>
      </dsp:nvSpPr>
      <dsp:spPr>
        <a:xfrm>
          <a:off x="2362125" y="1488"/>
          <a:ext cx="1522511" cy="913507"/>
        </a:xfrm>
        <a:prstGeom prst="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56210" tIns="156210" rIns="156210" bIns="156210" numCol="1" spcCol="1270" anchor="ctr" anchorCtr="0">
          <a:noAutofit/>
        </a:bodyPr>
        <a:lstStyle/>
        <a:p>
          <a:pPr marL="0" lvl="0" indent="0" algn="ctr" defTabSz="1822450">
            <a:lnSpc>
              <a:spcPct val="90000"/>
            </a:lnSpc>
            <a:spcBef>
              <a:spcPct val="0"/>
            </a:spcBef>
            <a:spcAft>
              <a:spcPct val="35000"/>
            </a:spcAft>
            <a:buNone/>
          </a:pPr>
          <a:endParaRPr lang="en-US" sz="4100" kern="1200"/>
        </a:p>
      </dsp:txBody>
      <dsp:txXfrm>
        <a:off x="2362125" y="1488"/>
        <a:ext cx="1522511" cy="913507"/>
      </dsp:txXfrm>
    </dsp:sp>
    <dsp:sp modelId="{0D63FD3E-4AA8-1647-8EAA-178C26CC49CF}">
      <dsp:nvSpPr>
        <dsp:cNvPr id="0" name=""/>
        <dsp:cNvSpPr/>
      </dsp:nvSpPr>
      <dsp:spPr>
        <a:xfrm>
          <a:off x="687362" y="1067246"/>
          <a:ext cx="1522511" cy="913507"/>
        </a:xfrm>
        <a:prstGeom prst="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56210" tIns="156210" rIns="156210" bIns="156210" numCol="1" spcCol="1270" anchor="ctr" anchorCtr="0">
          <a:noAutofit/>
        </a:bodyPr>
        <a:lstStyle/>
        <a:p>
          <a:pPr marL="0" lvl="0" indent="0" algn="ctr" defTabSz="1822450">
            <a:lnSpc>
              <a:spcPct val="90000"/>
            </a:lnSpc>
            <a:spcBef>
              <a:spcPct val="0"/>
            </a:spcBef>
            <a:spcAft>
              <a:spcPct val="35000"/>
            </a:spcAft>
            <a:buNone/>
          </a:pPr>
          <a:endParaRPr lang="en-US" sz="4100" kern="1200"/>
        </a:p>
      </dsp:txBody>
      <dsp:txXfrm>
        <a:off x="687362" y="1067246"/>
        <a:ext cx="1522511" cy="913507"/>
      </dsp:txXfrm>
    </dsp:sp>
    <dsp:sp modelId="{0EEBB794-E436-3041-8268-F513E9EB3200}">
      <dsp:nvSpPr>
        <dsp:cNvPr id="0" name=""/>
        <dsp:cNvSpPr/>
      </dsp:nvSpPr>
      <dsp:spPr>
        <a:xfrm>
          <a:off x="2362125" y="1067246"/>
          <a:ext cx="1522511" cy="913507"/>
        </a:xfrm>
        <a:prstGeom prst="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56210" tIns="156210" rIns="156210" bIns="156210" numCol="1" spcCol="1270" anchor="ctr" anchorCtr="0">
          <a:noAutofit/>
        </a:bodyPr>
        <a:lstStyle/>
        <a:p>
          <a:pPr marL="0" lvl="0" indent="0" algn="ctr" defTabSz="1822450">
            <a:lnSpc>
              <a:spcPct val="90000"/>
            </a:lnSpc>
            <a:spcBef>
              <a:spcPct val="0"/>
            </a:spcBef>
            <a:spcAft>
              <a:spcPct val="35000"/>
            </a:spcAft>
            <a:buNone/>
          </a:pPr>
          <a:endParaRPr lang="en-US" sz="4100" kern="1200"/>
        </a:p>
      </dsp:txBody>
      <dsp:txXfrm>
        <a:off x="2362125" y="1067246"/>
        <a:ext cx="1522511" cy="913507"/>
      </dsp:txXfrm>
    </dsp:sp>
    <dsp:sp modelId="{6B737DB0-B00B-A54E-995C-6D6C786371B7}">
      <dsp:nvSpPr>
        <dsp:cNvPr id="0" name=""/>
        <dsp:cNvSpPr/>
      </dsp:nvSpPr>
      <dsp:spPr>
        <a:xfrm>
          <a:off x="1524744" y="2133004"/>
          <a:ext cx="1522511" cy="913507"/>
        </a:xfrm>
        <a:prstGeom prst="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56210" tIns="156210" rIns="156210" bIns="156210" numCol="1" spcCol="1270" anchor="ctr" anchorCtr="0">
          <a:noAutofit/>
        </a:bodyPr>
        <a:lstStyle/>
        <a:p>
          <a:pPr marL="0" lvl="0" indent="0" algn="ctr" defTabSz="1822450">
            <a:lnSpc>
              <a:spcPct val="90000"/>
            </a:lnSpc>
            <a:spcBef>
              <a:spcPct val="0"/>
            </a:spcBef>
            <a:spcAft>
              <a:spcPct val="35000"/>
            </a:spcAft>
            <a:buNone/>
          </a:pPr>
          <a:endParaRPr lang="en-US" sz="4100" kern="1200"/>
        </a:p>
      </dsp:txBody>
      <dsp:txXfrm>
        <a:off x="1524744" y="2133004"/>
        <a:ext cx="1522511" cy="913507"/>
      </dsp:txXfrm>
    </dsp:sp>
  </dsp:spTree>
</dsp:drawing>
</file>

<file path=ppt/diagrams/layout1.xml><?xml version="1.0" encoding="utf-8"?>
<dgm:layoutDef xmlns:dgm="http://schemas.openxmlformats.org/drawingml/2006/diagram" xmlns:a="http://schemas.openxmlformats.org/drawingml/2006/main" uniqueId="urn:microsoft.com/office/officeart/2005/8/layout/default#1">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theme" Target="../theme/theme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1BD6B3E-4B64-E24F-9B9C-9603410F555B}" type="datetimeFigureOut">
              <a:rPr lang="en-US" smtClean="0"/>
              <a:pPr/>
              <a:t>6/7/18</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F8A20CE-9118-5E42-B108-E82BDC780EF6}" type="slidenum">
              <a:rPr lang="en-US" smtClean="0"/>
              <a:pPr/>
              <a:t>‹#›</a:t>
            </a:fld>
            <a:endParaRPr lang="en-US"/>
          </a:p>
        </p:txBody>
      </p:sp>
      <p:graphicFrame>
        <p:nvGraphicFramePr>
          <p:cNvPr id="6" name="Diagram 5"/>
          <p:cNvGraphicFramePr/>
          <p:nvPr/>
        </p:nvGraphicFramePr>
        <p:xfrm>
          <a:off x="1143000" y="3048000"/>
          <a:ext cx="4572000" cy="3048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0360480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4894172-A51D-DA4F-8149-B5FAB493FAEF}" type="datetimeFigureOut">
              <a:rPr lang="en-US" smtClean="0"/>
              <a:pPr/>
              <a:t>6/7/18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CA1CCEE-67A4-BE45-AC5B-A6C914E56E2F}" type="slidenum">
              <a:rPr lang="en-US" smtClean="0"/>
              <a:pPr/>
              <a:t>‹#›</a:t>
            </a:fld>
            <a:endParaRPr lang="en-US"/>
          </a:p>
        </p:txBody>
      </p:sp>
    </p:spTree>
    <p:extLst>
      <p:ext uri="{BB962C8B-B14F-4D97-AF65-F5344CB8AC3E}">
        <p14:creationId xmlns:p14="http://schemas.microsoft.com/office/powerpoint/2010/main" val="3461445351"/>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Opening Titl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295400" y="3074640"/>
            <a:ext cx="7162800" cy="1371600"/>
          </a:xfrm>
        </p:spPr>
        <p:txBody>
          <a:bodyPr anchor="t"/>
          <a:lstStyle>
            <a:lvl1pPr>
              <a:defRPr b="1" i="0">
                <a:solidFill>
                  <a:srgbClr val="981E32"/>
                </a:solidFill>
                <a:latin typeface="Arial"/>
                <a:cs typeface="Arial"/>
              </a:defRPr>
            </a:lvl1pPr>
          </a:lstStyle>
          <a:p>
            <a:r>
              <a:rPr lang="en-AU" dirty="0"/>
              <a:t>Click to edit Master title style</a:t>
            </a:r>
            <a:endParaRPr lang="en-US" dirty="0"/>
          </a:p>
        </p:txBody>
      </p:sp>
      <p:sp>
        <p:nvSpPr>
          <p:cNvPr id="3" name="Subtitle 2"/>
          <p:cNvSpPr>
            <a:spLocks noGrp="1"/>
          </p:cNvSpPr>
          <p:nvPr>
            <p:ph type="subTitle" idx="1"/>
          </p:nvPr>
        </p:nvSpPr>
        <p:spPr>
          <a:xfrm>
            <a:off x="1295400" y="4446240"/>
            <a:ext cx="6477000" cy="1143000"/>
          </a:xfrm>
        </p:spPr>
        <p:txBody>
          <a:bodyPr>
            <a:normAutofit/>
          </a:bodyPr>
          <a:lstStyle>
            <a:lvl1pPr marL="0" indent="0" algn="l">
              <a:buNone/>
              <a:defRPr sz="2400" b="0">
                <a:solidFill>
                  <a:srgbClr val="981E3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AU" dirty="0"/>
              <a:t>Click to edit Master subtitle</a:t>
            </a:r>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Layout">
    <p:spTree>
      <p:nvGrpSpPr>
        <p:cNvPr id="1" name=""/>
        <p:cNvGrpSpPr/>
        <p:nvPr/>
      </p:nvGrpSpPr>
      <p:grpSpPr>
        <a:xfrm>
          <a:off x="0" y="0"/>
          <a:ext cx="0" cy="0"/>
          <a:chOff x="0" y="0"/>
          <a:chExt cx="0" cy="0"/>
        </a:xfrm>
      </p:grpSpPr>
      <p:sp>
        <p:nvSpPr>
          <p:cNvPr id="2" name="Title 1"/>
          <p:cNvSpPr>
            <a:spLocks noGrp="1"/>
          </p:cNvSpPr>
          <p:nvPr>
            <p:ph type="title"/>
          </p:nvPr>
        </p:nvSpPr>
        <p:spPr>
          <a:xfrm>
            <a:off x="1792288" y="4953000"/>
            <a:ext cx="5486400" cy="685800"/>
          </a:xfrm>
        </p:spPr>
        <p:txBody>
          <a:bodyPr anchor="b">
            <a:normAutofit/>
          </a:bodyPr>
          <a:lstStyle>
            <a:lvl1pPr algn="ctr">
              <a:defRPr sz="1600" b="1"/>
            </a:lvl1pPr>
          </a:lstStyle>
          <a:p>
            <a:r>
              <a:rPr lang="en-AU" dirty="0"/>
              <a:t>Click to edit Master title style</a:t>
            </a:r>
            <a:endParaRPr lang="en-US" dirty="0"/>
          </a:p>
        </p:txBody>
      </p:sp>
      <p:sp>
        <p:nvSpPr>
          <p:cNvPr id="3" name="Picture Placeholder 2"/>
          <p:cNvSpPr>
            <a:spLocks noGrp="1"/>
          </p:cNvSpPr>
          <p:nvPr>
            <p:ph type="pic" idx="1"/>
          </p:nvPr>
        </p:nvSpPr>
        <p:spPr>
          <a:xfrm>
            <a:off x="762000" y="990599"/>
            <a:ext cx="7620000" cy="3962401"/>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638800"/>
            <a:ext cx="5486400" cy="533400"/>
          </a:xfrm>
        </p:spPr>
        <p:txBody>
          <a:bodyPr>
            <a:normAutofit/>
          </a:bodyPr>
          <a:lstStyle>
            <a:lvl1pPr marL="0" indent="0" algn="ctr">
              <a:buNone/>
              <a:defRPr sz="1200" b="0">
                <a:solidFill>
                  <a:schemeClr val="tx1">
                    <a:lumMod val="65000"/>
                    <a:lumOff val="3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AU" dirty="0"/>
              <a:t>Click to edit Master text styles</a:t>
            </a:r>
          </a:p>
        </p:txBody>
      </p:sp>
      <p:sp>
        <p:nvSpPr>
          <p:cNvPr id="5" name="Footer Placeholder 4"/>
          <p:cNvSpPr>
            <a:spLocks noGrp="1"/>
          </p:cNvSpPr>
          <p:nvPr>
            <p:ph type="ftr" sz="quarter" idx="10"/>
          </p:nvPr>
        </p:nvSpPr>
        <p:spPr/>
        <p:txBody>
          <a:bodyPr/>
          <a:lstStyle/>
          <a:p>
            <a:pPr algn="r"/>
            <a:r>
              <a:rPr lang="en-US" dirty="0"/>
              <a:t>© </a:t>
            </a:r>
            <a:r>
              <a:rPr lang="en-AU" dirty="0"/>
              <a:t>QIMR Berghofer Medical Research Institute</a:t>
            </a:r>
            <a:r>
              <a:rPr lang="en-US" dirty="0"/>
              <a:t>   |   </a:t>
            </a:r>
            <a:fld id="{97103234-84EB-7642-9B66-484630A12280}" type="slidenum">
              <a:rPr lang="en-US" smtClean="0"/>
              <a:pPr algn="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Closing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447800" y="2362200"/>
            <a:ext cx="6324600" cy="1066800"/>
          </a:xfrm>
        </p:spPr>
        <p:txBody>
          <a:bodyPr anchor="t">
            <a:normAutofit/>
          </a:bodyPr>
          <a:lstStyle>
            <a:lvl1pPr>
              <a:defRPr sz="2800" b="1" i="0">
                <a:solidFill>
                  <a:srgbClr val="981E32"/>
                </a:solidFill>
                <a:latin typeface="Arial"/>
                <a:cs typeface="Arial"/>
              </a:defRPr>
            </a:lvl1pPr>
          </a:lstStyle>
          <a:p>
            <a:r>
              <a:rPr lang="en-AU" dirty="0"/>
              <a:t>Thank you</a:t>
            </a:r>
            <a:endParaRPr lang="en-US" dirty="0"/>
          </a:p>
        </p:txBody>
      </p:sp>
      <p:sp>
        <p:nvSpPr>
          <p:cNvPr id="3" name="Subtitle 2"/>
          <p:cNvSpPr>
            <a:spLocks noGrp="1"/>
          </p:cNvSpPr>
          <p:nvPr>
            <p:ph type="subTitle" idx="1" hasCustomPrompt="1"/>
          </p:nvPr>
        </p:nvSpPr>
        <p:spPr>
          <a:xfrm>
            <a:off x="1447800" y="3429000"/>
            <a:ext cx="6324600" cy="1143000"/>
          </a:xfrm>
        </p:spPr>
        <p:txBody>
          <a:bodyPr>
            <a:normAutofit/>
          </a:bodyPr>
          <a:lstStyle>
            <a:lvl1pPr marL="0" indent="0" algn="l">
              <a:buNone/>
              <a:defRPr sz="2000" b="0">
                <a:solidFill>
                  <a:srgbClr val="981E3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www.qimrberghofer.edu.au</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Overview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22313" y="1828801"/>
            <a:ext cx="7772400" cy="533399"/>
          </a:xfrm>
        </p:spPr>
        <p:txBody>
          <a:bodyPr anchor="t">
            <a:noAutofit/>
          </a:bodyPr>
          <a:lstStyle>
            <a:lvl1pPr algn="l">
              <a:defRPr sz="3200" b="1" cap="none">
                <a:solidFill>
                  <a:srgbClr val="981E32"/>
                </a:solidFill>
              </a:defRPr>
            </a:lvl1pPr>
          </a:lstStyle>
          <a:p>
            <a:r>
              <a:rPr lang="en-AU" dirty="0"/>
              <a:t>Overview</a:t>
            </a:r>
            <a:endParaRPr lang="en-US" dirty="0"/>
          </a:p>
        </p:txBody>
      </p:sp>
      <p:sp>
        <p:nvSpPr>
          <p:cNvPr id="3" name="Text Placeholder 2"/>
          <p:cNvSpPr>
            <a:spLocks noGrp="1"/>
          </p:cNvSpPr>
          <p:nvPr>
            <p:ph type="body" idx="1"/>
          </p:nvPr>
        </p:nvSpPr>
        <p:spPr>
          <a:xfrm>
            <a:off x="722313" y="2514600"/>
            <a:ext cx="7772400" cy="3124199"/>
          </a:xfrm>
        </p:spPr>
        <p:txBody>
          <a:bodyPr anchor="t">
            <a:normAutofit/>
          </a:bodyPr>
          <a:lstStyle>
            <a:lvl1pPr marL="0" indent="0">
              <a:buFont typeface="Arial"/>
              <a:buNone/>
              <a:defRPr sz="1800" b="0">
                <a:solidFill>
                  <a:schemeClr val="tx1">
                    <a:lumMod val="75000"/>
                    <a:lumOff val="25000"/>
                  </a:schemeClr>
                </a:solidFill>
              </a:defRPr>
            </a:lvl1pPr>
            <a:lvl2pPr marL="457200" indent="0">
              <a:buNone/>
              <a:defRPr sz="1800">
                <a:solidFill>
                  <a:schemeClr val="bg1"/>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AU" dirty="0"/>
              <a:t>Click to edit Master text styles</a:t>
            </a:r>
          </a:p>
        </p:txBody>
      </p:sp>
      <p:sp>
        <p:nvSpPr>
          <p:cNvPr id="4" name="Footer Placeholder 3"/>
          <p:cNvSpPr>
            <a:spLocks noGrp="1"/>
          </p:cNvSpPr>
          <p:nvPr>
            <p:ph type="ftr" sz="quarter" idx="10"/>
          </p:nvPr>
        </p:nvSpPr>
        <p:spPr/>
        <p:txBody>
          <a:bodyPr/>
          <a:lstStyle/>
          <a:p>
            <a:pPr algn="r"/>
            <a:r>
              <a:rPr lang="en-US" dirty="0"/>
              <a:t>© </a:t>
            </a:r>
            <a:r>
              <a:rPr lang="en-AU" dirty="0"/>
              <a:t>QIMR Berghofer Medical Research Institute</a:t>
            </a:r>
            <a:r>
              <a:rPr lang="en-US" dirty="0"/>
              <a:t>   |   </a:t>
            </a:r>
            <a:fld id="{97103234-84EB-7642-9B66-484630A12280}" type="slidenum">
              <a:rPr lang="en-US" smtClean="0"/>
              <a:pPr algn="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hapter Divider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none">
                <a:solidFill>
                  <a:srgbClr val="981E32"/>
                </a:solidFill>
              </a:defRPr>
            </a:lvl1pPr>
          </a:lstStyle>
          <a:p>
            <a:r>
              <a:rPr lang="en-AU" dirty="0"/>
              <a:t>Click to edit Master title style</a:t>
            </a:r>
            <a:endParaRPr lang="en-US"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b="0">
                <a:solidFill>
                  <a:srgbClr val="981E3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AU" dirty="0"/>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981E32"/>
                </a:solidFill>
              </a:defRPr>
            </a:lvl1pPr>
          </a:lstStyle>
          <a:p>
            <a:r>
              <a:rPr lang="en-AU" dirty="0"/>
              <a:t>Click to edit Master title style</a:t>
            </a:r>
            <a:endParaRPr lang="en-US" dirty="0"/>
          </a:p>
        </p:txBody>
      </p:sp>
      <p:sp>
        <p:nvSpPr>
          <p:cNvPr id="3" name="Content Placeholder 2"/>
          <p:cNvSpPr>
            <a:spLocks noGrp="1"/>
          </p:cNvSpPr>
          <p:nvPr>
            <p:ph idx="1"/>
          </p:nvPr>
        </p:nvSpPr>
        <p:spPr/>
        <p:txBody>
          <a:bodyPr/>
          <a:lstStyle>
            <a:lvl1pPr>
              <a:defRPr sz="2600"/>
            </a:lvl1pPr>
            <a:lvl3pPr>
              <a:defRPr>
                <a:solidFill>
                  <a:schemeClr val="tx1"/>
                </a:solidFill>
              </a:defRPr>
            </a:lvl3pPr>
            <a:lvl4pPr>
              <a:defRPr>
                <a:solidFill>
                  <a:schemeClr val="tx1"/>
                </a:solidFill>
              </a:defRPr>
            </a:lvl4pPr>
            <a:lvl5pPr>
              <a:defRPr>
                <a:solidFill>
                  <a:schemeClr val="tx1"/>
                </a:solidFill>
              </a:defRPr>
            </a:lvl5pPr>
          </a:lstStyle>
          <a:p>
            <a:pPr lvl="0"/>
            <a:r>
              <a:rPr lang="en-AU" dirty="0"/>
              <a:t>Click to edit Master text styles</a:t>
            </a:r>
          </a:p>
          <a:p>
            <a:pPr lvl="1"/>
            <a:r>
              <a:rPr lang="en-AU" dirty="0"/>
              <a:t>Second level</a:t>
            </a:r>
          </a:p>
          <a:p>
            <a:pPr lvl="2"/>
            <a:r>
              <a:rPr lang="en-AU" dirty="0"/>
              <a:t>Third level</a:t>
            </a:r>
          </a:p>
          <a:p>
            <a:pPr lvl="3"/>
            <a:r>
              <a:rPr lang="en-AU" dirty="0"/>
              <a:t>Fourth level</a:t>
            </a:r>
          </a:p>
          <a:p>
            <a:pPr lvl="4"/>
            <a:r>
              <a:rPr lang="en-AU" dirty="0"/>
              <a:t>Fifth level</a:t>
            </a:r>
            <a:endParaRPr lang="en-US" dirty="0"/>
          </a:p>
        </p:txBody>
      </p:sp>
      <p:sp>
        <p:nvSpPr>
          <p:cNvPr id="4" name="Footer Placeholder 3"/>
          <p:cNvSpPr>
            <a:spLocks noGrp="1"/>
          </p:cNvSpPr>
          <p:nvPr>
            <p:ph type="ftr" sz="quarter" idx="10"/>
          </p:nvPr>
        </p:nvSpPr>
        <p:spPr/>
        <p:txBody>
          <a:bodyPr/>
          <a:lstStyle/>
          <a:p>
            <a:pPr algn="r"/>
            <a:r>
              <a:rPr lang="en-US" dirty="0"/>
              <a:t>© </a:t>
            </a:r>
            <a:r>
              <a:rPr lang="en-AU" dirty="0"/>
              <a:t>QIMR Berghofer Medical Research Institute</a:t>
            </a:r>
            <a:r>
              <a:rPr lang="en-US" dirty="0"/>
              <a:t>   |   </a:t>
            </a:r>
            <a:fld id="{97103234-84EB-7642-9B66-484630A12280}" type="slidenum">
              <a:rPr lang="en-US" smtClean="0"/>
              <a:pPr algn="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lumn Layou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nchor="ctr"/>
          <a:lstStyle>
            <a:lvl1pPr algn="ctr">
              <a:defRPr>
                <a:solidFill>
                  <a:srgbClr val="981E32"/>
                </a:solidFill>
              </a:defRPr>
            </a:lvl1pPr>
          </a:lstStyle>
          <a:p>
            <a:r>
              <a:rPr lang="en-AU" dirty="0"/>
              <a:t>Click to edit Master title style</a:t>
            </a:r>
            <a:endParaRPr lang="en-US" dirty="0"/>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5" name="Footer Placeholder 4"/>
          <p:cNvSpPr>
            <a:spLocks noGrp="1"/>
          </p:cNvSpPr>
          <p:nvPr>
            <p:ph type="ftr" sz="quarter" idx="10"/>
          </p:nvPr>
        </p:nvSpPr>
        <p:spPr/>
        <p:txBody>
          <a:bodyPr/>
          <a:lstStyle/>
          <a:p>
            <a:pPr algn="r"/>
            <a:r>
              <a:rPr lang="en-US" dirty="0"/>
              <a:t>© </a:t>
            </a:r>
            <a:r>
              <a:rPr lang="en-AU" dirty="0"/>
              <a:t>QIMR Berghofer Medical Research Institute</a:t>
            </a:r>
            <a:r>
              <a:rPr lang="en-US" dirty="0"/>
              <a:t>   |   </a:t>
            </a:r>
            <a:fld id="{97103234-84EB-7642-9B66-484630A12280}" type="slidenum">
              <a:rPr lang="en-US" smtClean="0"/>
              <a:pPr algn="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Layou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lgn="ctr">
              <a:defRPr>
                <a:solidFill>
                  <a:srgbClr val="981E32"/>
                </a:solidFill>
              </a:defRPr>
            </a:lvl1pPr>
          </a:lstStyle>
          <a:p>
            <a:r>
              <a:rPr lang="en-AU" dirty="0"/>
              <a:t>Click to edit Master title style</a:t>
            </a:r>
            <a:endParaRPr lang="en-US" dirty="0"/>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AU"/>
              <a:t>Click to edit Master text styles</a:t>
            </a:r>
          </a:p>
        </p:txBody>
      </p:sp>
      <p:sp>
        <p:nvSpPr>
          <p:cNvPr id="4" name="Content Placeholder 3"/>
          <p:cNvSpPr>
            <a:spLocks noGrp="1"/>
          </p:cNvSpPr>
          <p:nvPr>
            <p:ph sz="half" idx="2" hasCustomPrompt="1"/>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1"/>
            <a:r>
              <a:rPr lang="en-AU" dirty="0"/>
              <a:t>Second level</a:t>
            </a:r>
          </a:p>
          <a:p>
            <a:pPr lvl="2"/>
            <a:r>
              <a:rPr lang="en-AU" dirty="0"/>
              <a:t>Third level</a:t>
            </a:r>
          </a:p>
          <a:p>
            <a:pPr lvl="3"/>
            <a:r>
              <a:rPr lang="en-AU" dirty="0"/>
              <a:t>Fourth level</a:t>
            </a:r>
          </a:p>
          <a:p>
            <a:pPr lvl="4"/>
            <a:r>
              <a:rPr lang="en-AU" dirty="0"/>
              <a:t>Fifth level</a:t>
            </a:r>
            <a:endParaRPr lang="en-US" dirty="0"/>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AU"/>
              <a:t>Click to edit Master text styles</a:t>
            </a:r>
          </a:p>
        </p:txBody>
      </p:sp>
      <p:sp>
        <p:nvSpPr>
          <p:cNvPr id="6" name="Content Placeholder 5"/>
          <p:cNvSpPr>
            <a:spLocks noGrp="1"/>
          </p:cNvSpPr>
          <p:nvPr>
            <p:ph sz="quarter" idx="4" hasCustomPrompt="1"/>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1"/>
            <a:r>
              <a:rPr lang="en-AU" dirty="0"/>
              <a:t>Second level</a:t>
            </a:r>
          </a:p>
          <a:p>
            <a:pPr lvl="2"/>
            <a:r>
              <a:rPr lang="en-AU" dirty="0"/>
              <a:t>Third level</a:t>
            </a:r>
          </a:p>
          <a:p>
            <a:pPr lvl="3"/>
            <a:r>
              <a:rPr lang="en-AU" dirty="0"/>
              <a:t>Fourth level</a:t>
            </a:r>
          </a:p>
          <a:p>
            <a:pPr lvl="4"/>
            <a:r>
              <a:rPr lang="en-AU" dirty="0"/>
              <a:t>Fifth level</a:t>
            </a:r>
            <a:endParaRPr lang="en-US" dirty="0"/>
          </a:p>
        </p:txBody>
      </p:sp>
      <p:sp>
        <p:nvSpPr>
          <p:cNvPr id="7" name="Footer Placeholder 6"/>
          <p:cNvSpPr>
            <a:spLocks noGrp="1"/>
          </p:cNvSpPr>
          <p:nvPr>
            <p:ph type="ftr" sz="quarter" idx="10"/>
          </p:nvPr>
        </p:nvSpPr>
        <p:spPr/>
        <p:txBody>
          <a:bodyPr/>
          <a:lstStyle/>
          <a:p>
            <a:pPr algn="r"/>
            <a:r>
              <a:rPr lang="en-US" dirty="0"/>
              <a:t>© </a:t>
            </a:r>
            <a:r>
              <a:rPr lang="en-AU" dirty="0"/>
              <a:t>QIMR Berghofer Medical Research Institute</a:t>
            </a:r>
            <a:r>
              <a:rPr lang="en-US" dirty="0"/>
              <a:t>   |   </a:t>
            </a:r>
            <a:fld id="{97103234-84EB-7642-9B66-484630A12280}" type="slidenum">
              <a:rPr lang="en-US" smtClean="0"/>
              <a:pPr algn="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d Blank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981E32"/>
                </a:solidFill>
              </a:defRPr>
            </a:lvl1pPr>
          </a:lstStyle>
          <a:p>
            <a:r>
              <a:rPr lang="en-AU" dirty="0"/>
              <a:t>Click to edit Master title style</a:t>
            </a:r>
            <a:endParaRPr lang="en-US" dirty="0"/>
          </a:p>
        </p:txBody>
      </p:sp>
      <p:sp>
        <p:nvSpPr>
          <p:cNvPr id="3" name="Footer Placeholder 2"/>
          <p:cNvSpPr>
            <a:spLocks noGrp="1"/>
          </p:cNvSpPr>
          <p:nvPr>
            <p:ph type="ftr" sz="quarter" idx="10"/>
          </p:nvPr>
        </p:nvSpPr>
        <p:spPr/>
        <p:txBody>
          <a:bodyPr/>
          <a:lstStyle/>
          <a:p>
            <a:pPr algn="r"/>
            <a:r>
              <a:rPr lang="en-US" dirty="0"/>
              <a:t>© </a:t>
            </a:r>
            <a:r>
              <a:rPr lang="en-AU" dirty="0"/>
              <a:t>QIMR Berghofer Medical Research Institute</a:t>
            </a:r>
            <a:r>
              <a:rPr lang="en-US" dirty="0"/>
              <a:t>   |   </a:t>
            </a:r>
            <a:fld id="{97103234-84EB-7642-9B66-484630A12280}" type="slidenum">
              <a:rPr lang="en-US" smtClean="0"/>
              <a:pPr algn="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Text Layout">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pPr algn="r"/>
            <a:r>
              <a:rPr lang="en-US" dirty="0"/>
              <a:t>© </a:t>
            </a:r>
            <a:r>
              <a:rPr lang="en-AU" dirty="0"/>
              <a:t>QIMR Berghofer Medical Research Institute</a:t>
            </a:r>
            <a:r>
              <a:rPr lang="en-US" dirty="0"/>
              <a:t>   |   </a:t>
            </a:r>
            <a:fld id="{97103234-84EB-7642-9B66-484630A12280}" type="slidenum">
              <a:rPr lang="en-US" smtClean="0"/>
              <a:pPr algn="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Image Layout">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pPr algn="r"/>
            <a:r>
              <a:rPr lang="en-US" dirty="0"/>
              <a:t>© </a:t>
            </a:r>
            <a:r>
              <a:rPr lang="en-AU" dirty="0"/>
              <a:t>QIMR Berghofer Medical Research Institute</a:t>
            </a:r>
            <a:r>
              <a:rPr lang="en-US" dirty="0"/>
              <a:t>   |   </a:t>
            </a:r>
            <a:fld id="{97103234-84EB-7642-9B66-484630A12280}" type="slidenum">
              <a:rPr lang="en-US" smtClean="0"/>
              <a:pPr algn="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274638"/>
            <a:ext cx="7848600" cy="1143000"/>
          </a:xfrm>
          <a:prstGeom prst="rect">
            <a:avLst/>
          </a:prstGeom>
        </p:spPr>
        <p:txBody>
          <a:bodyPr vert="horz" lIns="91440" tIns="45720" rIns="91440" bIns="45720" rtlCol="0" anchor="ctr">
            <a:normAutofit/>
          </a:bodyPr>
          <a:lstStyle/>
          <a:p>
            <a:r>
              <a:rPr lang="en-AU" dirty="0"/>
              <a:t>Click to edit Master title style</a:t>
            </a:r>
            <a:endParaRPr lang="en-US" dirty="0"/>
          </a:p>
        </p:txBody>
      </p:sp>
      <p:sp>
        <p:nvSpPr>
          <p:cNvPr id="3" name="Text Placeholder 2"/>
          <p:cNvSpPr>
            <a:spLocks noGrp="1"/>
          </p:cNvSpPr>
          <p:nvPr>
            <p:ph type="body" idx="1"/>
          </p:nvPr>
        </p:nvSpPr>
        <p:spPr>
          <a:xfrm>
            <a:off x="838200" y="1600200"/>
            <a:ext cx="7848600" cy="4525963"/>
          </a:xfrm>
          <a:prstGeom prst="rect">
            <a:avLst/>
          </a:prstGeom>
        </p:spPr>
        <p:txBody>
          <a:bodyPr vert="horz" lIns="91440" tIns="45720" rIns="91440" bIns="45720" rtlCol="0">
            <a:normAutofit/>
          </a:bodyPr>
          <a:lstStyle/>
          <a:p>
            <a:pPr lvl="0"/>
            <a:r>
              <a:rPr lang="en-AU" dirty="0"/>
              <a:t>Click to edit Master text styles</a:t>
            </a:r>
          </a:p>
          <a:p>
            <a:pPr lvl="1"/>
            <a:r>
              <a:rPr lang="en-AU" dirty="0"/>
              <a:t>Second level</a:t>
            </a:r>
          </a:p>
          <a:p>
            <a:pPr lvl="2"/>
            <a:r>
              <a:rPr lang="en-AU" dirty="0"/>
              <a:t>Third level</a:t>
            </a:r>
          </a:p>
          <a:p>
            <a:pPr lvl="3"/>
            <a:r>
              <a:rPr lang="en-AU" dirty="0"/>
              <a:t>Fourth level</a:t>
            </a:r>
          </a:p>
          <a:p>
            <a:pPr lvl="4"/>
            <a:r>
              <a:rPr lang="en-AU" dirty="0"/>
              <a:t>Fifth level</a:t>
            </a:r>
            <a:endParaRPr lang="en-US" dirty="0"/>
          </a:p>
        </p:txBody>
      </p:sp>
      <p:sp>
        <p:nvSpPr>
          <p:cNvPr id="4" name="Footer Placeholder 3"/>
          <p:cNvSpPr>
            <a:spLocks noGrp="1"/>
          </p:cNvSpPr>
          <p:nvPr>
            <p:ph type="ftr" sz="quarter" idx="3"/>
          </p:nvPr>
        </p:nvSpPr>
        <p:spPr>
          <a:xfrm>
            <a:off x="3124200" y="6356350"/>
            <a:ext cx="5562600" cy="365125"/>
          </a:xfrm>
          <a:prstGeom prst="rect">
            <a:avLst/>
          </a:prstGeom>
        </p:spPr>
        <p:txBody>
          <a:bodyPr vert="horz" lIns="91440" tIns="45720" rIns="91440" bIns="45720" rtlCol="0" anchor="ctr"/>
          <a:lstStyle>
            <a:lvl1pPr algn="ctr">
              <a:defRPr sz="900">
                <a:solidFill>
                  <a:srgbClr val="60111D"/>
                </a:solidFill>
              </a:defRPr>
            </a:lvl1pPr>
          </a:lstStyle>
          <a:p>
            <a:pPr algn="r"/>
            <a:r>
              <a:rPr lang="en-US" dirty="0"/>
              <a:t>© </a:t>
            </a:r>
            <a:r>
              <a:rPr lang="en-AU" dirty="0"/>
              <a:t>QIMR Berghofer Medical Research Institute</a:t>
            </a:r>
            <a:r>
              <a:rPr lang="en-US" dirty="0"/>
              <a:t>   |   </a:t>
            </a:r>
            <a:fld id="{97103234-84EB-7642-9B66-484630A12280}" type="slidenum">
              <a:rPr lang="en-US" smtClean="0"/>
              <a:pPr algn="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dt="0"/>
  <p:txStyles>
    <p:titleStyle>
      <a:lvl1pPr algn="l" defTabSz="457200" rtl="0" eaLnBrk="1" latinLnBrk="0" hangingPunct="1">
        <a:spcBef>
          <a:spcPct val="0"/>
        </a:spcBef>
        <a:buNone/>
        <a:defRPr sz="3200" b="1" i="0" kern="1200">
          <a:solidFill>
            <a:srgbClr val="981E32"/>
          </a:solidFill>
          <a:latin typeface="Arial"/>
          <a:ea typeface="+mj-ea"/>
          <a:cs typeface="Arial"/>
        </a:defRPr>
      </a:lvl1pPr>
    </p:titleStyle>
    <p:bodyStyle>
      <a:lvl1pPr marL="342900" indent="-342900" algn="l" defTabSz="457200" rtl="0" eaLnBrk="1" latinLnBrk="0" hangingPunct="1">
        <a:spcBef>
          <a:spcPct val="20000"/>
        </a:spcBef>
        <a:buFont typeface="Arial"/>
        <a:buChar char="•"/>
        <a:defRPr sz="2400" b="1" i="0" kern="1200">
          <a:solidFill>
            <a:schemeClr val="tx1">
              <a:lumMod val="75000"/>
              <a:lumOff val="25000"/>
            </a:schemeClr>
          </a:solidFill>
          <a:latin typeface="Arial"/>
          <a:ea typeface="+mn-ea"/>
          <a:cs typeface="Arial"/>
        </a:defRPr>
      </a:lvl1pPr>
      <a:lvl2pPr marL="742950" indent="-285750" algn="l" defTabSz="457200" rtl="0" eaLnBrk="1" latinLnBrk="0" hangingPunct="1">
        <a:spcBef>
          <a:spcPct val="20000"/>
        </a:spcBef>
        <a:buFont typeface="Arial"/>
        <a:buChar char="–"/>
        <a:defRPr sz="2400" b="0" i="0" kern="1200">
          <a:solidFill>
            <a:schemeClr val="tx1">
              <a:lumMod val="75000"/>
              <a:lumOff val="25000"/>
            </a:schemeClr>
          </a:solidFill>
          <a:latin typeface="Arial"/>
          <a:ea typeface="+mn-ea"/>
          <a:cs typeface="Arial"/>
        </a:defRPr>
      </a:lvl2pPr>
      <a:lvl3pPr marL="1143000" indent="-228600" algn="l" defTabSz="457200" rtl="0" eaLnBrk="1" latinLnBrk="0" hangingPunct="1">
        <a:spcBef>
          <a:spcPct val="20000"/>
        </a:spcBef>
        <a:buFont typeface="Arial"/>
        <a:buChar char="•"/>
        <a:defRPr sz="2000" b="0" i="0" kern="1200">
          <a:solidFill>
            <a:schemeClr val="tx1">
              <a:lumMod val="75000"/>
              <a:lumOff val="25000"/>
            </a:schemeClr>
          </a:solidFill>
          <a:latin typeface="Arial"/>
          <a:ea typeface="+mn-ea"/>
          <a:cs typeface="Arial"/>
        </a:defRPr>
      </a:lvl3pPr>
      <a:lvl4pPr marL="1600200" indent="-228600" algn="l" defTabSz="457200" rtl="0" eaLnBrk="1" latinLnBrk="0" hangingPunct="1">
        <a:spcBef>
          <a:spcPct val="20000"/>
        </a:spcBef>
        <a:buFont typeface="Arial"/>
        <a:buChar char="–"/>
        <a:defRPr sz="1800" b="0" i="0" kern="1200">
          <a:solidFill>
            <a:schemeClr val="tx1">
              <a:lumMod val="75000"/>
              <a:lumOff val="25000"/>
            </a:schemeClr>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chemeClr val="tx1">
              <a:lumMod val="75000"/>
              <a:lumOff val="25000"/>
            </a:schemeClr>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20.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21.emf"/><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8" Type="http://schemas.openxmlformats.org/officeDocument/2006/relationships/image" Target="../media/image5.jpg"/><Relationship Id="rId3" Type="http://schemas.openxmlformats.org/officeDocument/2006/relationships/image" Target="../media/image23.png"/><Relationship Id="rId7" Type="http://schemas.openxmlformats.org/officeDocument/2006/relationships/image" Target="../media/image26.png"/><Relationship Id="rId2" Type="http://schemas.openxmlformats.org/officeDocument/2006/relationships/image" Target="../media/image22.emf"/><Relationship Id="rId1" Type="http://schemas.openxmlformats.org/officeDocument/2006/relationships/slideLayout" Target="../slideLayouts/slideLayout9.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1.emf"/></Relationships>
</file>

<file path=ppt/slides/_rels/slide15.xml.rels><?xml version="1.0" encoding="UTF-8" standalone="yes"?>
<Relationships xmlns="http://schemas.openxmlformats.org/package/2006/relationships"><Relationship Id="rId3" Type="http://schemas.openxmlformats.org/officeDocument/2006/relationships/image" Target="../media/image21.emf"/><Relationship Id="rId7" Type="http://schemas.openxmlformats.org/officeDocument/2006/relationships/image" Target="../media/image25.png"/><Relationship Id="rId2" Type="http://schemas.openxmlformats.org/officeDocument/2006/relationships/image" Target="../media/image5.jpg"/><Relationship Id="rId1" Type="http://schemas.openxmlformats.org/officeDocument/2006/relationships/slideLayout" Target="../slideLayouts/slideLayout9.xml"/><Relationship Id="rId6" Type="http://schemas.openxmlformats.org/officeDocument/2006/relationships/image" Target="../media/image23.png"/><Relationship Id="rId5" Type="http://schemas.openxmlformats.org/officeDocument/2006/relationships/image" Target="../media/image22.emf"/><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hyperlink" Target="http://www.genomiqa.com" TargetMode="Externa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image" Target="../media/image31.jpg"/><Relationship Id="rId1" Type="http://schemas.openxmlformats.org/officeDocument/2006/relationships/slideLayout" Target="../slideLayouts/slideLayout9.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9.xml"/><Relationship Id="rId4" Type="http://schemas.openxmlformats.org/officeDocument/2006/relationships/image" Target="../media/image5.jp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9.xml"/><Relationship Id="rId4" Type="http://schemas.openxmlformats.org/officeDocument/2006/relationships/image" Target="../media/image5.jpg"/></Relationships>
</file>

<file path=ppt/slides/_rels/slide5.xml.rels><?xml version="1.0" encoding="UTF-8" standalone="yes"?>
<Relationships xmlns="http://schemas.openxmlformats.org/package/2006/relationships"><Relationship Id="rId3" Type="http://schemas.openxmlformats.org/officeDocument/2006/relationships/image" Target="../media/image9.jpg"/><Relationship Id="rId7" Type="http://schemas.openxmlformats.org/officeDocument/2006/relationships/image" Target="../media/image5.jpg"/><Relationship Id="rId2" Type="http://schemas.openxmlformats.org/officeDocument/2006/relationships/image" Target="../media/image8.jpg"/><Relationship Id="rId1" Type="http://schemas.openxmlformats.org/officeDocument/2006/relationships/slideLayout" Target="../slideLayouts/slideLayout9.xml"/><Relationship Id="rId6" Type="http://schemas.openxmlformats.org/officeDocument/2006/relationships/image" Target="../media/image12.jpg"/><Relationship Id="rId5" Type="http://schemas.openxmlformats.org/officeDocument/2006/relationships/image" Target="../media/image11.jpg"/><Relationship Id="rId4" Type="http://schemas.openxmlformats.org/officeDocument/2006/relationships/image" Target="../media/image10.jp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5.jpg"/><Relationship Id="rId2" Type="http://schemas.openxmlformats.org/officeDocument/2006/relationships/image" Target="../media/image13.png"/><Relationship Id="rId1" Type="http://schemas.openxmlformats.org/officeDocument/2006/relationships/slideLayout" Target="../slideLayouts/slideLayout9.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9.xml"/><Relationship Id="rId4" Type="http://schemas.openxmlformats.org/officeDocument/2006/relationships/image" Target="../media/image5.jp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9.xml"/><Relationship Id="rId4" Type="http://schemas.openxmlformats.org/officeDocument/2006/relationships/image" Target="../media/image5.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27584" y="2636912"/>
            <a:ext cx="7162800" cy="2010544"/>
          </a:xfrm>
        </p:spPr>
        <p:txBody>
          <a:bodyPr>
            <a:normAutofit/>
          </a:bodyPr>
          <a:lstStyle/>
          <a:p>
            <a:r>
              <a:rPr lang="en-AU" sz="4400" dirty="0">
                <a:solidFill>
                  <a:schemeClr val="tx1"/>
                </a:solidFill>
              </a:rPr>
              <a:t>Using Cloud to Accelerate Research</a:t>
            </a:r>
            <a:endParaRPr lang="en-US" sz="4400" dirty="0">
              <a:solidFill>
                <a:schemeClr val="tx1"/>
              </a:solidFill>
            </a:endParaRPr>
          </a:p>
        </p:txBody>
      </p:sp>
      <p:sp>
        <p:nvSpPr>
          <p:cNvPr id="3" name="Subtitle 2"/>
          <p:cNvSpPr>
            <a:spLocks noGrp="1"/>
          </p:cNvSpPr>
          <p:nvPr>
            <p:ph type="subTitle" idx="1"/>
          </p:nvPr>
        </p:nvSpPr>
        <p:spPr>
          <a:xfrm>
            <a:off x="255240" y="5517232"/>
            <a:ext cx="6477000" cy="1143000"/>
          </a:xfrm>
        </p:spPr>
        <p:txBody>
          <a:bodyPr>
            <a:normAutofit/>
          </a:bodyPr>
          <a:lstStyle/>
          <a:p>
            <a:r>
              <a:rPr lang="en-US" sz="2000" i="1" dirty="0">
                <a:solidFill>
                  <a:srgbClr val="000000"/>
                </a:solidFill>
              </a:rPr>
              <a:t>John Pearson</a:t>
            </a:r>
          </a:p>
          <a:p>
            <a:r>
              <a:rPr lang="en-US" sz="2000" i="1" dirty="0" err="1">
                <a:solidFill>
                  <a:srgbClr val="000000"/>
                </a:solidFill>
              </a:rPr>
              <a:t>ResBaz</a:t>
            </a:r>
            <a:r>
              <a:rPr lang="en-US" sz="2000" i="1" dirty="0">
                <a:solidFill>
                  <a:srgbClr val="000000"/>
                </a:solidFill>
              </a:rPr>
              <a:t> Brisbane, Griffith University Southbank</a:t>
            </a:r>
          </a:p>
          <a:p>
            <a:r>
              <a:rPr lang="en-US" sz="2000" i="1" dirty="0">
                <a:solidFill>
                  <a:srgbClr val="000000"/>
                </a:solidFill>
              </a:rPr>
              <a:t>June 7</a:t>
            </a:r>
            <a:r>
              <a:rPr lang="en-US" sz="2000" i="1" baseline="30000" dirty="0">
                <a:solidFill>
                  <a:srgbClr val="000000"/>
                </a:solidFill>
              </a:rPr>
              <a:t>th</a:t>
            </a:r>
            <a:r>
              <a:rPr lang="en-US" sz="2000" i="1" dirty="0">
                <a:solidFill>
                  <a:srgbClr val="000000"/>
                </a:solidFill>
              </a:rPr>
              <a:t>, 2018</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958246"/>
          </a:xfrm>
          <a:prstGeom prst="rect">
            <a:avLst/>
          </a:prstGeom>
          <a:solidFill>
            <a:schemeClr val="bg1">
              <a:alpha val="5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p:cNvSpPr>
            <a:spLocks noGrp="1"/>
          </p:cNvSpPr>
          <p:nvPr>
            <p:ph type="ftr" sz="quarter" idx="10"/>
          </p:nvPr>
        </p:nvSpPr>
        <p:spPr/>
        <p:txBody>
          <a:bodyPr/>
          <a:lstStyle/>
          <a:p>
            <a:pPr algn="r"/>
            <a:r>
              <a:rPr lang="en-US" dirty="0"/>
              <a:t>© QIMR Berghofer Medical Research Institute   |   </a:t>
            </a:r>
            <a:fld id="{97103234-84EB-7642-9B66-484630A12280}" type="slidenum">
              <a:rPr lang="en-US" smtClean="0"/>
              <a:pPr algn="r"/>
              <a:t>10</a:t>
            </a:fld>
            <a:endParaRPr lang="en-US" dirty="0"/>
          </a:p>
        </p:txBody>
      </p:sp>
      <p:cxnSp>
        <p:nvCxnSpPr>
          <p:cNvPr id="7" name="Straight Connector 6"/>
          <p:cNvCxnSpPr>
            <a:cxnSpLocks noChangeShapeType="1"/>
          </p:cNvCxnSpPr>
          <p:nvPr/>
        </p:nvCxnSpPr>
        <p:spPr bwMode="auto">
          <a:xfrm flipV="1">
            <a:off x="281116" y="579101"/>
            <a:ext cx="8458200" cy="25400"/>
          </a:xfrm>
          <a:prstGeom prst="line">
            <a:avLst/>
          </a:prstGeom>
          <a:noFill/>
          <a:ln w="25400">
            <a:solidFill>
              <a:schemeClr val="accent1"/>
            </a:solidFill>
            <a:round/>
            <a:headEnd/>
            <a:tailEnd/>
          </a:ln>
          <a:effectLst>
            <a:outerShdw dist="20000" dir="5400000" rotWithShape="0">
              <a:srgbClr val="808080">
                <a:alpha val="37999"/>
              </a:srgbClr>
            </a:outerShdw>
          </a:effectLst>
        </p:spPr>
      </p:cxnSp>
      <p:sp>
        <p:nvSpPr>
          <p:cNvPr id="8" name="TextBox 34"/>
          <p:cNvSpPr txBox="1">
            <a:spLocks noChangeArrowheads="1"/>
          </p:cNvSpPr>
          <p:nvPr/>
        </p:nvSpPr>
        <p:spPr bwMode="auto">
          <a:xfrm>
            <a:off x="179512" y="116632"/>
            <a:ext cx="5401689" cy="461665"/>
          </a:xfrm>
          <a:prstGeom prst="rect">
            <a:avLst/>
          </a:prstGeom>
          <a:noFill/>
          <a:ln w="9525">
            <a:noFill/>
            <a:miter lim="800000"/>
            <a:headEnd/>
            <a:tailEnd/>
          </a:ln>
        </p:spPr>
        <p:txBody>
          <a:bodyPr wrap="none">
            <a:prstTxWarp prst="textNoShape">
              <a:avLst/>
            </a:prstTxWarp>
            <a:spAutoFit/>
          </a:bodyPr>
          <a:lstStyle/>
          <a:p>
            <a:r>
              <a:rPr lang="en-US" sz="2400" dirty="0"/>
              <a:t>Our cancer somatic/</a:t>
            </a:r>
            <a:r>
              <a:rPr lang="en-US" sz="2400" dirty="0" err="1"/>
              <a:t>germline</a:t>
            </a:r>
            <a:r>
              <a:rPr lang="en-US" sz="2400" dirty="0"/>
              <a:t> analysis:</a:t>
            </a:r>
          </a:p>
        </p:txBody>
      </p:sp>
      <p:sp>
        <p:nvSpPr>
          <p:cNvPr id="9" name="TextBox 8"/>
          <p:cNvSpPr txBox="1"/>
          <p:nvPr/>
        </p:nvSpPr>
        <p:spPr>
          <a:xfrm>
            <a:off x="281116" y="1052736"/>
            <a:ext cx="8179316" cy="1631216"/>
          </a:xfrm>
          <a:prstGeom prst="rect">
            <a:avLst/>
          </a:prstGeom>
          <a:noFill/>
        </p:spPr>
        <p:txBody>
          <a:bodyPr wrap="square" rtlCol="0">
            <a:spAutoFit/>
          </a:bodyPr>
          <a:lstStyle/>
          <a:p>
            <a:pPr marL="342900" indent="-342900">
              <a:buFont typeface="Arial" panose="020B0604020202020204" pitchFamily="34" charset="0"/>
              <a:buChar char="•"/>
            </a:pPr>
            <a:r>
              <a:rPr lang="en-AU" sz="2000" dirty="0"/>
              <a:t>Approximately 30 pieces of software</a:t>
            </a:r>
          </a:p>
          <a:p>
            <a:pPr marL="342900" indent="-342900">
              <a:buFont typeface="Arial" panose="020B0604020202020204" pitchFamily="34" charset="0"/>
              <a:buChar char="•"/>
            </a:pPr>
            <a:r>
              <a:rPr lang="en-AU" sz="2000" dirty="0"/>
              <a:t>500 jobs per tumour/normal pair</a:t>
            </a:r>
          </a:p>
          <a:p>
            <a:pPr marL="342900" indent="-342900">
              <a:buFont typeface="Arial" panose="020B0604020202020204" pitchFamily="34" charset="0"/>
              <a:buChar char="•"/>
            </a:pPr>
            <a:r>
              <a:rPr lang="en-AU" sz="2000" dirty="0"/>
              <a:t>Jobs have to be run in a particular order and files and data must be passed between jobs</a:t>
            </a:r>
          </a:p>
          <a:p>
            <a:pPr marL="342900" indent="-342900">
              <a:buFont typeface="Arial" panose="020B0604020202020204" pitchFamily="34" charset="0"/>
              <a:buChar char="•"/>
            </a:pPr>
            <a:r>
              <a:rPr lang="en-AU" sz="2000" dirty="0"/>
              <a:t>Workflows defined in WDL (Workflow Description Language)</a:t>
            </a:r>
          </a:p>
        </p:txBody>
      </p:sp>
      <p:pic>
        <p:nvPicPr>
          <p:cNvPr id="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3322" y="2945204"/>
            <a:ext cx="8450535" cy="250002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1" name="Picture 10" descr="QIMR_genomiQaConceptsPresentation_2016-08-12D copy.jpg">
            <a:extLst>
              <a:ext uri="{FF2B5EF4-FFF2-40B4-BE49-F238E27FC236}">
                <a16:creationId xmlns:a16="http://schemas.microsoft.com/office/drawing/2014/main" id="{7ABF86DC-4821-8345-9D88-371C082249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74710" y="6406418"/>
            <a:ext cx="1089695" cy="334950"/>
          </a:xfrm>
          <a:prstGeom prst="rect">
            <a:avLst/>
          </a:prstGeom>
        </p:spPr>
      </p:pic>
      <p:sp>
        <p:nvSpPr>
          <p:cNvPr id="2" name="Rectangle 1">
            <a:extLst>
              <a:ext uri="{FF2B5EF4-FFF2-40B4-BE49-F238E27FC236}">
                <a16:creationId xmlns:a16="http://schemas.microsoft.com/office/drawing/2014/main" id="{5B1B0549-B1BE-FA4A-9809-5656A215516E}"/>
              </a:ext>
            </a:extLst>
          </p:cNvPr>
          <p:cNvSpPr/>
          <p:nvPr/>
        </p:nvSpPr>
        <p:spPr>
          <a:xfrm>
            <a:off x="1137320" y="3573016"/>
            <a:ext cx="986408" cy="1097893"/>
          </a:xfrm>
          <a:prstGeom prst="rect">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19773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958246"/>
          </a:xfrm>
          <a:prstGeom prst="rect">
            <a:avLst/>
          </a:prstGeom>
          <a:solidFill>
            <a:schemeClr val="bg1">
              <a:alpha val="5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p:cNvSpPr>
            <a:spLocks noGrp="1"/>
          </p:cNvSpPr>
          <p:nvPr>
            <p:ph type="ftr" sz="quarter" idx="10"/>
          </p:nvPr>
        </p:nvSpPr>
        <p:spPr/>
        <p:txBody>
          <a:bodyPr/>
          <a:lstStyle/>
          <a:p>
            <a:pPr algn="r"/>
            <a:r>
              <a:rPr lang="en-US" dirty="0"/>
              <a:t>© QIMR Berghofer Medical Research Institute   |   </a:t>
            </a:r>
            <a:fld id="{97103234-84EB-7642-9B66-484630A12280}" type="slidenum">
              <a:rPr lang="en-US" smtClean="0"/>
              <a:pPr algn="r"/>
              <a:t>11</a:t>
            </a:fld>
            <a:endParaRPr lang="en-US" dirty="0"/>
          </a:p>
        </p:txBody>
      </p:sp>
      <p:sp>
        <p:nvSpPr>
          <p:cNvPr id="8" name="TextBox 34"/>
          <p:cNvSpPr txBox="1">
            <a:spLocks noChangeArrowheads="1"/>
          </p:cNvSpPr>
          <p:nvPr/>
        </p:nvSpPr>
        <p:spPr bwMode="auto">
          <a:xfrm>
            <a:off x="179512" y="116632"/>
            <a:ext cx="8424936" cy="461665"/>
          </a:xfrm>
          <a:prstGeom prst="rect">
            <a:avLst/>
          </a:prstGeom>
          <a:noFill/>
          <a:ln w="9525">
            <a:noFill/>
            <a:miter lim="800000"/>
            <a:headEnd/>
            <a:tailEnd/>
          </a:ln>
        </p:spPr>
        <p:txBody>
          <a:bodyPr wrap="square">
            <a:prstTxWarp prst="textNoShape">
              <a:avLst/>
            </a:prstTxWarp>
            <a:spAutoFit/>
          </a:bodyPr>
          <a:lstStyle/>
          <a:p>
            <a:r>
              <a:rPr lang="en-US" sz="2400" dirty="0"/>
              <a:t>Mapping – files and software view:</a:t>
            </a:r>
          </a:p>
        </p:txBody>
      </p:sp>
      <p:grpSp>
        <p:nvGrpSpPr>
          <p:cNvPr id="93" name="Group 92"/>
          <p:cNvGrpSpPr/>
          <p:nvPr/>
        </p:nvGrpSpPr>
        <p:grpSpPr>
          <a:xfrm>
            <a:off x="225011" y="4773945"/>
            <a:ext cx="8126064" cy="1319351"/>
            <a:chOff x="333304" y="4700262"/>
            <a:chExt cx="8126064" cy="1319351"/>
          </a:xfrm>
        </p:grpSpPr>
        <p:grpSp>
          <p:nvGrpSpPr>
            <p:cNvPr id="94" name="Group 93"/>
            <p:cNvGrpSpPr/>
            <p:nvPr/>
          </p:nvGrpSpPr>
          <p:grpSpPr>
            <a:xfrm>
              <a:off x="333304" y="4700262"/>
              <a:ext cx="2621230" cy="1148489"/>
              <a:chOff x="6029026" y="4603634"/>
              <a:chExt cx="2621230" cy="1148489"/>
            </a:xfrm>
          </p:grpSpPr>
          <p:sp>
            <p:nvSpPr>
              <p:cNvPr id="99" name="Document 98"/>
              <p:cNvSpPr/>
              <p:nvPr/>
            </p:nvSpPr>
            <p:spPr>
              <a:xfrm>
                <a:off x="6475578" y="4603634"/>
                <a:ext cx="1075141" cy="272084"/>
              </a:xfrm>
              <a:prstGeom prst="flowChartDocument">
                <a:avLst/>
              </a:prstGeom>
              <a:solidFill>
                <a:schemeClr val="tx2">
                  <a:lumMod val="40000"/>
                  <a:lumOff val="6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rgbClr val="000000"/>
                    </a:solidFill>
                  </a:rPr>
                  <a:t>Files</a:t>
                </a:r>
              </a:p>
            </p:txBody>
          </p:sp>
          <p:sp>
            <p:nvSpPr>
              <p:cNvPr id="100" name="TextBox 99"/>
              <p:cNvSpPr txBox="1"/>
              <p:nvPr/>
            </p:nvSpPr>
            <p:spPr>
              <a:xfrm>
                <a:off x="6029026" y="4921126"/>
                <a:ext cx="2621230" cy="830997"/>
              </a:xfrm>
              <a:prstGeom prst="rect">
                <a:avLst/>
              </a:prstGeom>
              <a:noFill/>
            </p:spPr>
            <p:txBody>
              <a:bodyPr wrap="none" rtlCol="0">
                <a:spAutoFit/>
              </a:bodyPr>
              <a:lstStyle/>
              <a:p>
                <a:pPr marL="342900" indent="-342900">
                  <a:buFont typeface="+mj-lt"/>
                  <a:buAutoNum type="arabicPeriod"/>
                </a:pPr>
                <a:r>
                  <a:rPr lang="en-US" sz="1200" dirty="0">
                    <a:solidFill>
                      <a:srgbClr val="000000"/>
                    </a:solidFill>
                    <a:cs typeface="Courier"/>
                  </a:rPr>
                  <a:t>FASTQ: reads from sequencer</a:t>
                </a:r>
                <a:endParaRPr lang="en-US" sz="1200" dirty="0">
                  <a:solidFill>
                    <a:srgbClr val="000000"/>
                  </a:solidFill>
                </a:endParaRPr>
              </a:p>
              <a:p>
                <a:pPr marL="342900" indent="-342900">
                  <a:buFont typeface="+mj-lt"/>
                  <a:buAutoNum type="arabicPeriod"/>
                </a:pPr>
                <a:r>
                  <a:rPr lang="en-US" sz="1200" dirty="0">
                    <a:solidFill>
                      <a:srgbClr val="000000"/>
                    </a:solidFill>
                    <a:cs typeface="Courier"/>
                  </a:rPr>
                  <a:t>BAM</a:t>
                </a:r>
                <a:r>
                  <a:rPr lang="en-US" sz="1200" dirty="0">
                    <a:solidFill>
                      <a:srgbClr val="000000"/>
                    </a:solidFill>
                  </a:rPr>
                  <a:t>: aligned reads</a:t>
                </a:r>
              </a:p>
              <a:p>
                <a:pPr marL="342900" indent="-342900">
                  <a:buFont typeface="+mj-lt"/>
                  <a:buAutoNum type="arabicPeriod"/>
                </a:pPr>
                <a:r>
                  <a:rPr lang="en-US" sz="1200" dirty="0">
                    <a:solidFill>
                      <a:srgbClr val="000000"/>
                    </a:solidFill>
                  </a:rPr>
                  <a:t>XML: quality control report</a:t>
                </a:r>
              </a:p>
              <a:p>
                <a:pPr marL="342900" indent="-342900">
                  <a:buFont typeface="+mj-lt"/>
                  <a:buAutoNum type="arabicPeriod"/>
                </a:pPr>
                <a:r>
                  <a:rPr lang="en-US" sz="1200" dirty="0">
                    <a:solidFill>
                      <a:srgbClr val="000000"/>
                    </a:solidFill>
                    <a:cs typeface="Courier"/>
                  </a:rPr>
                  <a:t>BAM</a:t>
                </a:r>
                <a:r>
                  <a:rPr lang="en-US" sz="1200" dirty="0">
                    <a:solidFill>
                      <a:srgbClr val="000000"/>
                    </a:solidFill>
                  </a:rPr>
                  <a:t>: from a parallel process</a:t>
                </a:r>
              </a:p>
            </p:txBody>
          </p:sp>
        </p:grpSp>
        <p:grpSp>
          <p:nvGrpSpPr>
            <p:cNvPr id="95" name="Group 94"/>
            <p:cNvGrpSpPr/>
            <p:nvPr/>
          </p:nvGrpSpPr>
          <p:grpSpPr>
            <a:xfrm>
              <a:off x="3188235" y="4700262"/>
              <a:ext cx="5271133" cy="1319351"/>
              <a:chOff x="400000" y="4617438"/>
              <a:chExt cx="5271133" cy="1319351"/>
            </a:xfrm>
          </p:grpSpPr>
          <p:sp>
            <p:nvSpPr>
              <p:cNvPr id="96" name="Rounded Rectangle 95"/>
              <p:cNvSpPr/>
              <p:nvPr/>
            </p:nvSpPr>
            <p:spPr>
              <a:xfrm>
                <a:off x="838361" y="4617438"/>
                <a:ext cx="1359233" cy="272084"/>
              </a:xfrm>
              <a:prstGeom prst="roundRect">
                <a:avLst/>
              </a:prstGeom>
              <a:solidFill>
                <a:schemeClr val="accent6">
                  <a:lumMod val="40000"/>
                  <a:lumOff val="6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rgbClr val="000000"/>
                    </a:solidFill>
                  </a:rPr>
                  <a:t>Programs</a:t>
                </a:r>
              </a:p>
            </p:txBody>
          </p:sp>
          <p:sp>
            <p:nvSpPr>
              <p:cNvPr id="97" name="TextBox 96"/>
              <p:cNvSpPr txBox="1"/>
              <p:nvPr/>
            </p:nvSpPr>
            <p:spPr>
              <a:xfrm>
                <a:off x="3037079" y="4921126"/>
                <a:ext cx="2634054" cy="830997"/>
              </a:xfrm>
              <a:prstGeom prst="rect">
                <a:avLst/>
              </a:prstGeom>
              <a:noFill/>
            </p:spPr>
            <p:txBody>
              <a:bodyPr wrap="none" rtlCol="0">
                <a:spAutoFit/>
              </a:bodyPr>
              <a:lstStyle/>
              <a:p>
                <a:pPr marL="342900" indent="-342900">
                  <a:buFont typeface="+mj-lt"/>
                  <a:buAutoNum type="arabicPeriod" startAt="10"/>
                </a:pPr>
                <a:r>
                  <a:rPr lang="en-US" sz="1200" dirty="0" err="1">
                    <a:solidFill>
                      <a:srgbClr val="000000"/>
                    </a:solidFill>
                  </a:rPr>
                  <a:t>qmerge</a:t>
                </a:r>
                <a:r>
                  <a:rPr lang="en-US" sz="1200" dirty="0">
                    <a:solidFill>
                      <a:srgbClr val="000000"/>
                    </a:solidFill>
                  </a:rPr>
                  <a:t>: merge at library level</a:t>
                </a:r>
              </a:p>
              <a:p>
                <a:pPr marL="342900" indent="-342900">
                  <a:buFont typeface="+mj-lt"/>
                  <a:buAutoNum type="arabicPeriod" startAt="10"/>
                </a:pPr>
                <a:r>
                  <a:rPr lang="en-US" sz="1200" dirty="0" err="1">
                    <a:solidFill>
                      <a:srgbClr val="000000"/>
                    </a:solidFill>
                  </a:rPr>
                  <a:t>picard</a:t>
                </a:r>
                <a:r>
                  <a:rPr lang="en-US" sz="1200" dirty="0">
                    <a:solidFill>
                      <a:srgbClr val="000000"/>
                    </a:solidFill>
                  </a:rPr>
                  <a:t>: mark duplicate reads</a:t>
                </a:r>
              </a:p>
              <a:p>
                <a:pPr marL="342900" indent="-342900">
                  <a:buFont typeface="+mj-lt"/>
                  <a:buAutoNum type="arabicPeriod" startAt="10"/>
                </a:pPr>
                <a:r>
                  <a:rPr lang="en-US" sz="1200" dirty="0" err="1">
                    <a:solidFill>
                      <a:srgbClr val="000000"/>
                    </a:solidFill>
                  </a:rPr>
                  <a:t>qmerge</a:t>
                </a:r>
                <a:r>
                  <a:rPr lang="en-US" sz="1200" dirty="0">
                    <a:solidFill>
                      <a:srgbClr val="000000"/>
                    </a:solidFill>
                  </a:rPr>
                  <a:t>: merge at sample level</a:t>
                </a:r>
              </a:p>
              <a:p>
                <a:pPr marL="342900" indent="-342900">
                  <a:buFont typeface="+mj-lt"/>
                  <a:buAutoNum type="arabicPeriod" startAt="10"/>
                </a:pPr>
                <a:r>
                  <a:rPr lang="en-US" sz="1200" dirty="0">
                    <a:solidFill>
                      <a:srgbClr val="000000"/>
                    </a:solidFill>
                    <a:cs typeface="Courier"/>
                  </a:rPr>
                  <a:t>qprofiler</a:t>
                </a:r>
                <a:r>
                  <a:rPr lang="en-US" sz="1200" dirty="0">
                    <a:solidFill>
                      <a:srgbClr val="000000"/>
                    </a:solidFill>
                  </a:rPr>
                  <a:t>: quality control </a:t>
                </a:r>
              </a:p>
            </p:txBody>
          </p:sp>
          <p:sp>
            <p:nvSpPr>
              <p:cNvPr id="98" name="TextBox 97"/>
              <p:cNvSpPr txBox="1"/>
              <p:nvPr/>
            </p:nvSpPr>
            <p:spPr>
              <a:xfrm>
                <a:off x="400000" y="4921126"/>
                <a:ext cx="2621230" cy="1015663"/>
              </a:xfrm>
              <a:prstGeom prst="rect">
                <a:avLst/>
              </a:prstGeom>
              <a:noFill/>
            </p:spPr>
            <p:txBody>
              <a:bodyPr wrap="none" rtlCol="0">
                <a:spAutoFit/>
              </a:bodyPr>
              <a:lstStyle/>
              <a:p>
                <a:pPr marL="342900" indent="-342900">
                  <a:buFont typeface="+mj-lt"/>
                  <a:buAutoNum type="arabicPeriod" startAt="5"/>
                </a:pPr>
                <a:r>
                  <a:rPr lang="en-US" sz="1200" dirty="0" err="1">
                    <a:solidFill>
                      <a:srgbClr val="000000"/>
                    </a:solidFill>
                    <a:cs typeface="Courier"/>
                  </a:rPr>
                  <a:t>seqtk</a:t>
                </a:r>
                <a:r>
                  <a:rPr lang="en-US" sz="1200" dirty="0">
                    <a:solidFill>
                      <a:srgbClr val="000000"/>
                    </a:solidFill>
                    <a:cs typeface="Courier"/>
                  </a:rPr>
                  <a:t> </a:t>
                </a:r>
                <a:r>
                  <a:rPr lang="en-US" sz="1200" dirty="0" err="1">
                    <a:solidFill>
                      <a:srgbClr val="000000"/>
                    </a:solidFill>
                    <a:cs typeface="Courier"/>
                  </a:rPr>
                  <a:t>mergpe</a:t>
                </a:r>
                <a:r>
                  <a:rPr lang="en-US" sz="1200" dirty="0">
                    <a:solidFill>
                      <a:srgbClr val="000000"/>
                    </a:solidFill>
                  </a:rPr>
                  <a:t>: merge </a:t>
                </a:r>
                <a:r>
                  <a:rPr lang="en-US" sz="1200" dirty="0" err="1">
                    <a:solidFill>
                      <a:srgbClr val="000000"/>
                    </a:solidFill>
                  </a:rPr>
                  <a:t>pe</a:t>
                </a:r>
                <a:r>
                  <a:rPr lang="en-US" sz="1200" dirty="0">
                    <a:solidFill>
                      <a:srgbClr val="000000"/>
                    </a:solidFill>
                  </a:rPr>
                  <a:t> reads</a:t>
                </a:r>
              </a:p>
              <a:p>
                <a:pPr marL="342900" indent="-342900">
                  <a:buFont typeface="+mj-lt"/>
                  <a:buAutoNum type="arabicPeriod" startAt="5"/>
                </a:pPr>
                <a:r>
                  <a:rPr lang="en-US" sz="1200" dirty="0" err="1">
                    <a:solidFill>
                      <a:srgbClr val="000000"/>
                    </a:solidFill>
                    <a:cs typeface="Courier"/>
                  </a:rPr>
                  <a:t>cutadapt</a:t>
                </a:r>
                <a:r>
                  <a:rPr lang="en-US" sz="1200" dirty="0">
                    <a:solidFill>
                      <a:srgbClr val="000000"/>
                    </a:solidFill>
                    <a:cs typeface="Courier"/>
                  </a:rPr>
                  <a:t>: trim adaptors</a:t>
                </a:r>
              </a:p>
              <a:p>
                <a:pPr marL="342900" indent="-342900">
                  <a:buFont typeface="+mj-lt"/>
                  <a:buAutoNum type="arabicPeriod" startAt="5"/>
                </a:pPr>
                <a:r>
                  <a:rPr lang="en-US" sz="1200" dirty="0" err="1">
                    <a:solidFill>
                      <a:srgbClr val="000000"/>
                    </a:solidFill>
                  </a:rPr>
                  <a:t>bwa-mem</a:t>
                </a:r>
                <a:r>
                  <a:rPr lang="en-US" sz="1200" dirty="0">
                    <a:solidFill>
                      <a:srgbClr val="000000"/>
                    </a:solidFill>
                  </a:rPr>
                  <a:t>: align to reference</a:t>
                </a:r>
              </a:p>
              <a:p>
                <a:pPr marL="342900" indent="-342900">
                  <a:buFont typeface="+mj-lt"/>
                  <a:buAutoNum type="arabicPeriod" startAt="5"/>
                </a:pPr>
                <a:r>
                  <a:rPr lang="en-US" sz="1200" dirty="0" err="1">
                    <a:solidFill>
                      <a:srgbClr val="000000"/>
                    </a:solidFill>
                  </a:rPr>
                  <a:t>samblaster</a:t>
                </a:r>
                <a:r>
                  <a:rPr lang="en-US" sz="1200" dirty="0">
                    <a:solidFill>
                      <a:srgbClr val="000000"/>
                    </a:solidFill>
                  </a:rPr>
                  <a:t>: mark duplicates</a:t>
                </a:r>
              </a:p>
              <a:p>
                <a:pPr marL="342900" indent="-342900">
                  <a:buFont typeface="+mj-lt"/>
                  <a:buAutoNum type="arabicPeriod" startAt="5"/>
                </a:pPr>
                <a:r>
                  <a:rPr lang="en-US" sz="1200" dirty="0" err="1">
                    <a:solidFill>
                      <a:srgbClr val="000000"/>
                    </a:solidFill>
                  </a:rPr>
                  <a:t>samtools</a:t>
                </a:r>
                <a:r>
                  <a:rPr lang="en-US" sz="1200" dirty="0">
                    <a:solidFill>
                      <a:srgbClr val="000000"/>
                    </a:solidFill>
                  </a:rPr>
                  <a:t> sort: sort BAM </a:t>
                </a:r>
              </a:p>
            </p:txBody>
          </p:sp>
        </p:grpSp>
      </p:grpSp>
      <p:sp>
        <p:nvSpPr>
          <p:cNvPr id="101" name="Rectangle 100"/>
          <p:cNvSpPr/>
          <p:nvPr/>
        </p:nvSpPr>
        <p:spPr>
          <a:xfrm>
            <a:off x="251520" y="810215"/>
            <a:ext cx="8565908" cy="3770913"/>
          </a:xfrm>
          <a:prstGeom prst="rect">
            <a:avLst/>
          </a:prstGeom>
          <a:solidFill>
            <a:schemeClr val="bg1">
              <a:lumMod val="95000"/>
            </a:schemeClr>
          </a:soli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TextBox 101"/>
          <p:cNvSpPr txBox="1"/>
          <p:nvPr/>
        </p:nvSpPr>
        <p:spPr>
          <a:xfrm>
            <a:off x="266423" y="3873544"/>
            <a:ext cx="8626057" cy="584776"/>
          </a:xfrm>
          <a:prstGeom prst="rect">
            <a:avLst/>
          </a:prstGeom>
          <a:noFill/>
          <a:ln w="6350" cmpd="sng">
            <a:noFill/>
          </a:ln>
          <a:effectLst/>
        </p:spPr>
        <p:txBody>
          <a:bodyPr wrap="square" rtlCol="0">
            <a:spAutoFit/>
          </a:bodyPr>
          <a:lstStyle/>
          <a:p>
            <a:r>
              <a:rPr lang="en-US" sz="1600" dirty="0"/>
              <a:t>Files and software programs are shown as nodes and edges represent data flows. Files with a black square in the upper right corner are persistent while all others are ephemeral.</a:t>
            </a:r>
          </a:p>
        </p:txBody>
      </p:sp>
      <p:grpSp>
        <p:nvGrpSpPr>
          <p:cNvPr id="103" name="Group 102"/>
          <p:cNvGrpSpPr/>
          <p:nvPr/>
        </p:nvGrpSpPr>
        <p:grpSpPr>
          <a:xfrm>
            <a:off x="395442" y="1033768"/>
            <a:ext cx="8241269" cy="2836184"/>
            <a:chOff x="503735" y="1160243"/>
            <a:chExt cx="8241269" cy="2836184"/>
          </a:xfrm>
        </p:grpSpPr>
        <p:sp>
          <p:nvSpPr>
            <p:cNvPr id="104" name="Rounded Rectangle 103"/>
            <p:cNvSpPr/>
            <p:nvPr/>
          </p:nvSpPr>
          <p:spPr>
            <a:xfrm>
              <a:off x="1111844" y="2386678"/>
              <a:ext cx="496975" cy="358904"/>
            </a:xfrm>
            <a:prstGeom prst="roundRect">
              <a:avLst/>
            </a:prstGeom>
            <a:solidFill>
              <a:schemeClr val="accent6">
                <a:lumMod val="60000"/>
                <a:lumOff val="4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rgbClr val="000000"/>
                  </a:solidFill>
                </a:rPr>
                <a:t>5</a:t>
              </a:r>
            </a:p>
          </p:txBody>
        </p:sp>
        <p:sp>
          <p:nvSpPr>
            <p:cNvPr id="105" name="Rounded Rectangle 104"/>
            <p:cNvSpPr/>
            <p:nvPr/>
          </p:nvSpPr>
          <p:spPr>
            <a:xfrm>
              <a:off x="1831087" y="2386678"/>
              <a:ext cx="496975" cy="358904"/>
            </a:xfrm>
            <a:prstGeom prst="roundRect">
              <a:avLst/>
            </a:prstGeom>
            <a:solidFill>
              <a:schemeClr val="accent6">
                <a:lumMod val="60000"/>
                <a:lumOff val="4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rgbClr val="000000"/>
                  </a:solidFill>
                </a:rPr>
                <a:t>6</a:t>
              </a:r>
            </a:p>
          </p:txBody>
        </p:sp>
        <p:sp>
          <p:nvSpPr>
            <p:cNvPr id="106" name="Rounded Rectangle 105"/>
            <p:cNvSpPr/>
            <p:nvPr/>
          </p:nvSpPr>
          <p:spPr>
            <a:xfrm>
              <a:off x="2550330" y="2385173"/>
              <a:ext cx="496975" cy="358904"/>
            </a:xfrm>
            <a:prstGeom prst="roundRect">
              <a:avLst/>
            </a:prstGeom>
            <a:solidFill>
              <a:schemeClr val="accent6">
                <a:lumMod val="60000"/>
                <a:lumOff val="4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rgbClr val="000000"/>
                  </a:solidFill>
                </a:rPr>
                <a:t>7</a:t>
              </a:r>
            </a:p>
          </p:txBody>
        </p:sp>
        <p:grpSp>
          <p:nvGrpSpPr>
            <p:cNvPr id="107" name="Group 106"/>
            <p:cNvGrpSpPr/>
            <p:nvPr/>
          </p:nvGrpSpPr>
          <p:grpSpPr>
            <a:xfrm>
              <a:off x="4596925" y="2386678"/>
              <a:ext cx="499424" cy="910532"/>
              <a:chOff x="4424848" y="2386678"/>
              <a:chExt cx="499424" cy="910532"/>
            </a:xfrm>
          </p:grpSpPr>
          <p:sp>
            <p:nvSpPr>
              <p:cNvPr id="168" name="Document 167"/>
              <p:cNvSpPr/>
              <p:nvPr/>
            </p:nvSpPr>
            <p:spPr>
              <a:xfrm>
                <a:off x="4424848" y="2938306"/>
                <a:ext cx="496975" cy="358904"/>
              </a:xfrm>
              <a:prstGeom prst="flowChartDocument">
                <a:avLst/>
              </a:prstGeom>
              <a:solidFill>
                <a:schemeClr val="accent3">
                  <a:lumMod val="60000"/>
                  <a:lumOff val="40000"/>
                </a:schemeClr>
              </a:solidFill>
              <a:ln>
                <a:solidFill>
                  <a:schemeClr val="tx1"/>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rgbClr val="000000"/>
                    </a:solidFill>
                  </a:rPr>
                  <a:t>4</a:t>
                </a:r>
              </a:p>
            </p:txBody>
          </p:sp>
          <p:sp>
            <p:nvSpPr>
              <p:cNvPr id="169" name="Document 168"/>
              <p:cNvSpPr/>
              <p:nvPr/>
            </p:nvSpPr>
            <p:spPr>
              <a:xfrm>
                <a:off x="4427297" y="2386678"/>
                <a:ext cx="496975" cy="358904"/>
              </a:xfrm>
              <a:prstGeom prst="flowChartDocument">
                <a:avLst/>
              </a:prstGeom>
              <a:solidFill>
                <a:schemeClr val="tx2">
                  <a:lumMod val="40000"/>
                  <a:lumOff val="6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rgbClr val="000000"/>
                    </a:solidFill>
                  </a:rPr>
                  <a:t>2</a:t>
                </a:r>
              </a:p>
            </p:txBody>
          </p:sp>
        </p:grpSp>
        <p:cxnSp>
          <p:nvCxnSpPr>
            <p:cNvPr id="108" name="Straight Connector 107"/>
            <p:cNvCxnSpPr>
              <a:stCxn id="164" idx="3"/>
              <a:endCxn id="104" idx="1"/>
            </p:cNvCxnSpPr>
            <p:nvPr/>
          </p:nvCxnSpPr>
          <p:spPr>
            <a:xfrm>
              <a:off x="1000710" y="2302210"/>
              <a:ext cx="111134" cy="263920"/>
            </a:xfrm>
            <a:prstGeom prst="line">
              <a:avLst/>
            </a:prstGeom>
            <a:ln w="1905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09" name="Straight Connector 108"/>
            <p:cNvCxnSpPr>
              <a:stCxn id="165" idx="3"/>
              <a:endCxn id="104" idx="1"/>
            </p:cNvCxnSpPr>
            <p:nvPr/>
          </p:nvCxnSpPr>
          <p:spPr>
            <a:xfrm flipV="1">
              <a:off x="1000710" y="2566130"/>
              <a:ext cx="111134" cy="247384"/>
            </a:xfrm>
            <a:prstGeom prst="line">
              <a:avLst/>
            </a:prstGeom>
            <a:ln w="1905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10" name="Straight Connector 109"/>
            <p:cNvCxnSpPr>
              <a:stCxn id="168" idx="3"/>
              <a:endCxn id="112" idx="1"/>
            </p:cNvCxnSpPr>
            <p:nvPr/>
          </p:nvCxnSpPr>
          <p:spPr>
            <a:xfrm flipV="1">
              <a:off x="5093900" y="2566130"/>
              <a:ext cx="113583" cy="551628"/>
            </a:xfrm>
            <a:prstGeom prst="line">
              <a:avLst/>
            </a:prstGeom>
            <a:ln w="1905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11" name="Straight Connector 110"/>
            <p:cNvCxnSpPr>
              <a:stCxn id="112" idx="1"/>
              <a:endCxn id="169" idx="3"/>
            </p:cNvCxnSpPr>
            <p:nvPr/>
          </p:nvCxnSpPr>
          <p:spPr>
            <a:xfrm flipH="1">
              <a:off x="5096349" y="2566130"/>
              <a:ext cx="111134" cy="0"/>
            </a:xfrm>
            <a:prstGeom prst="line">
              <a:avLst/>
            </a:prstGeom>
            <a:ln w="19050" cmpd="sng">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112" name="Rounded Rectangle 111"/>
            <p:cNvSpPr/>
            <p:nvPr/>
          </p:nvSpPr>
          <p:spPr>
            <a:xfrm>
              <a:off x="5207483" y="2386678"/>
              <a:ext cx="496975" cy="358904"/>
            </a:xfrm>
            <a:prstGeom prst="roundRect">
              <a:avLst/>
            </a:prstGeom>
            <a:solidFill>
              <a:schemeClr val="accent6">
                <a:lumMod val="60000"/>
                <a:lumOff val="4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rgbClr val="000000"/>
                  </a:solidFill>
                </a:rPr>
                <a:t>10</a:t>
              </a:r>
            </a:p>
          </p:txBody>
        </p:sp>
        <p:cxnSp>
          <p:nvCxnSpPr>
            <p:cNvPr id="113" name="Straight Connector 112"/>
            <p:cNvCxnSpPr>
              <a:stCxn id="117" idx="1"/>
              <a:endCxn id="149" idx="3"/>
            </p:cNvCxnSpPr>
            <p:nvPr/>
          </p:nvCxnSpPr>
          <p:spPr>
            <a:xfrm flipH="1">
              <a:off x="7528785" y="2564764"/>
              <a:ext cx="111134" cy="0"/>
            </a:xfrm>
            <a:prstGeom prst="line">
              <a:avLst/>
            </a:prstGeom>
            <a:ln w="1905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p:cNvCxnSpPr>
              <a:stCxn id="117" idx="3"/>
              <a:endCxn id="135" idx="1"/>
            </p:cNvCxnSpPr>
            <p:nvPr/>
          </p:nvCxnSpPr>
          <p:spPr>
            <a:xfrm>
              <a:off x="8136894" y="2564764"/>
              <a:ext cx="111135" cy="556"/>
            </a:xfrm>
            <a:prstGeom prst="line">
              <a:avLst/>
            </a:prstGeom>
            <a:ln w="1905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p:cNvCxnSpPr>
              <a:stCxn id="117" idx="1"/>
              <a:endCxn id="150" idx="3"/>
            </p:cNvCxnSpPr>
            <p:nvPr/>
          </p:nvCxnSpPr>
          <p:spPr>
            <a:xfrm flipH="1">
              <a:off x="7528785" y="2564764"/>
              <a:ext cx="111134" cy="511443"/>
            </a:xfrm>
            <a:prstGeom prst="line">
              <a:avLst/>
            </a:prstGeom>
            <a:ln w="19050" cmpd="sng">
              <a:solidFill>
                <a:srgbClr val="000000"/>
              </a:solidFill>
            </a:ln>
            <a:effectLst/>
          </p:spPr>
          <p:style>
            <a:lnRef idx="2">
              <a:schemeClr val="accent1"/>
            </a:lnRef>
            <a:fillRef idx="0">
              <a:schemeClr val="accent1"/>
            </a:fillRef>
            <a:effectRef idx="1">
              <a:schemeClr val="accent1"/>
            </a:effectRef>
            <a:fontRef idx="minor">
              <a:schemeClr val="tx1"/>
            </a:fontRef>
          </p:style>
        </p:cxnSp>
        <p:grpSp>
          <p:nvGrpSpPr>
            <p:cNvPr id="116" name="Group 115"/>
            <p:cNvGrpSpPr/>
            <p:nvPr/>
          </p:nvGrpSpPr>
          <p:grpSpPr>
            <a:xfrm>
              <a:off x="503735" y="1160243"/>
              <a:ext cx="496975" cy="2836184"/>
              <a:chOff x="503735" y="1160243"/>
              <a:chExt cx="496975" cy="2836184"/>
            </a:xfrm>
          </p:grpSpPr>
          <p:sp>
            <p:nvSpPr>
              <p:cNvPr id="151" name="Rounded Rectangle 150"/>
              <p:cNvSpPr/>
              <p:nvPr/>
            </p:nvSpPr>
            <p:spPr>
              <a:xfrm>
                <a:off x="503735" y="1647076"/>
                <a:ext cx="496975" cy="358904"/>
              </a:xfrm>
              <a:prstGeom prst="roundRect">
                <a:avLst/>
              </a:prstGeom>
              <a:solidFill>
                <a:schemeClr val="accent6">
                  <a:lumMod val="60000"/>
                  <a:lumOff val="40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solidFill>
                  </a:rPr>
                  <a:t>13</a:t>
                </a:r>
              </a:p>
            </p:txBody>
          </p:sp>
          <p:sp>
            <p:nvSpPr>
              <p:cNvPr id="152" name="Rounded Rectangle 151"/>
              <p:cNvSpPr/>
              <p:nvPr/>
            </p:nvSpPr>
            <p:spPr>
              <a:xfrm>
                <a:off x="503735" y="3117758"/>
                <a:ext cx="496975" cy="358904"/>
              </a:xfrm>
              <a:prstGeom prst="roundRect">
                <a:avLst/>
              </a:prstGeom>
              <a:solidFill>
                <a:schemeClr val="accent6">
                  <a:lumMod val="60000"/>
                  <a:lumOff val="4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rgbClr val="000000"/>
                    </a:solidFill>
                  </a:rPr>
                  <a:t>13</a:t>
                </a:r>
              </a:p>
            </p:txBody>
          </p:sp>
          <p:cxnSp>
            <p:nvCxnSpPr>
              <p:cNvPr id="153" name="Straight Connector 152"/>
              <p:cNvCxnSpPr>
                <a:stCxn id="164" idx="0"/>
                <a:endCxn id="151" idx="2"/>
              </p:cNvCxnSpPr>
              <p:nvPr/>
            </p:nvCxnSpPr>
            <p:spPr>
              <a:xfrm flipV="1">
                <a:off x="752223" y="2005980"/>
                <a:ext cx="0" cy="116778"/>
              </a:xfrm>
              <a:prstGeom prst="line">
                <a:avLst/>
              </a:prstGeom>
              <a:ln w="1905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54" name="Straight Connector 153"/>
              <p:cNvCxnSpPr>
                <a:stCxn id="165" idx="2"/>
                <a:endCxn id="152" idx="0"/>
              </p:cNvCxnSpPr>
              <p:nvPr/>
            </p:nvCxnSpPr>
            <p:spPr>
              <a:xfrm>
                <a:off x="752223" y="2969238"/>
                <a:ext cx="0" cy="148520"/>
              </a:xfrm>
              <a:prstGeom prst="line">
                <a:avLst/>
              </a:prstGeom>
              <a:ln w="1905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55" name="Straight Connector 154"/>
              <p:cNvCxnSpPr>
                <a:stCxn id="152" idx="2"/>
              </p:cNvCxnSpPr>
              <p:nvPr/>
            </p:nvCxnSpPr>
            <p:spPr>
              <a:xfrm>
                <a:off x="752223" y="3476662"/>
                <a:ext cx="0" cy="160861"/>
              </a:xfrm>
              <a:prstGeom prst="line">
                <a:avLst/>
              </a:prstGeom>
              <a:ln w="1905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56" name="Straight Connector 155"/>
              <p:cNvCxnSpPr>
                <a:endCxn id="162" idx="2"/>
              </p:cNvCxnSpPr>
              <p:nvPr/>
            </p:nvCxnSpPr>
            <p:spPr>
              <a:xfrm flipV="1">
                <a:off x="752223" y="1495419"/>
                <a:ext cx="0" cy="151657"/>
              </a:xfrm>
              <a:prstGeom prst="line">
                <a:avLst/>
              </a:prstGeom>
              <a:ln w="19050" cmpd="sng">
                <a:solidFill>
                  <a:srgbClr val="000000"/>
                </a:solidFill>
              </a:ln>
              <a:effectLst/>
            </p:spPr>
            <p:style>
              <a:lnRef idx="2">
                <a:schemeClr val="accent1"/>
              </a:lnRef>
              <a:fillRef idx="0">
                <a:schemeClr val="accent1"/>
              </a:fillRef>
              <a:effectRef idx="1">
                <a:schemeClr val="accent1"/>
              </a:effectRef>
              <a:fontRef idx="minor">
                <a:schemeClr val="tx1"/>
              </a:fontRef>
            </p:style>
          </p:cxnSp>
          <p:grpSp>
            <p:nvGrpSpPr>
              <p:cNvPr id="157" name="Group 156"/>
              <p:cNvGrpSpPr/>
              <p:nvPr/>
            </p:nvGrpSpPr>
            <p:grpSpPr>
              <a:xfrm>
                <a:off x="503735" y="2122758"/>
                <a:ext cx="496975" cy="870208"/>
                <a:chOff x="821227" y="2122758"/>
                <a:chExt cx="496975" cy="870208"/>
              </a:xfrm>
            </p:grpSpPr>
            <p:sp>
              <p:nvSpPr>
                <p:cNvPr id="164" name="Document 163"/>
                <p:cNvSpPr/>
                <p:nvPr/>
              </p:nvSpPr>
              <p:spPr>
                <a:xfrm>
                  <a:off x="821227" y="2122758"/>
                  <a:ext cx="496975" cy="358904"/>
                </a:xfrm>
                <a:prstGeom prst="flowChartDocument">
                  <a:avLst/>
                </a:prstGeom>
                <a:solidFill>
                  <a:schemeClr val="tx2">
                    <a:lumMod val="40000"/>
                    <a:lumOff val="6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rgbClr val="000000"/>
                      </a:solidFill>
                    </a:rPr>
                    <a:t>1</a:t>
                  </a:r>
                </a:p>
              </p:txBody>
            </p:sp>
            <p:sp>
              <p:nvSpPr>
                <p:cNvPr id="165" name="Document 164"/>
                <p:cNvSpPr/>
                <p:nvPr/>
              </p:nvSpPr>
              <p:spPr>
                <a:xfrm>
                  <a:off x="821227" y="2634062"/>
                  <a:ext cx="496975" cy="358904"/>
                </a:xfrm>
                <a:prstGeom prst="flowChartDocument">
                  <a:avLst/>
                </a:prstGeom>
                <a:solidFill>
                  <a:schemeClr val="tx2">
                    <a:lumMod val="40000"/>
                    <a:lumOff val="60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rgbClr val="000000"/>
                      </a:solidFill>
                    </a:rPr>
                    <a:t>1</a:t>
                  </a:r>
                </a:p>
              </p:txBody>
            </p:sp>
            <p:sp>
              <p:nvSpPr>
                <p:cNvPr id="166" name="Rectangle 165"/>
                <p:cNvSpPr/>
                <p:nvPr/>
              </p:nvSpPr>
              <p:spPr>
                <a:xfrm>
                  <a:off x="1225674" y="2122758"/>
                  <a:ext cx="92528" cy="10353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7" name="Rectangle 166"/>
                <p:cNvSpPr/>
                <p:nvPr/>
              </p:nvSpPr>
              <p:spPr>
                <a:xfrm>
                  <a:off x="1225674" y="2634062"/>
                  <a:ext cx="92528" cy="10353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58" name="Group 157"/>
              <p:cNvGrpSpPr/>
              <p:nvPr/>
            </p:nvGrpSpPr>
            <p:grpSpPr>
              <a:xfrm>
                <a:off x="503735" y="1160243"/>
                <a:ext cx="496975" cy="358904"/>
                <a:chOff x="1811589" y="1647076"/>
                <a:chExt cx="496975" cy="358904"/>
              </a:xfrm>
            </p:grpSpPr>
            <p:sp>
              <p:nvSpPr>
                <p:cNvPr id="162" name="Document 161"/>
                <p:cNvSpPr/>
                <p:nvPr/>
              </p:nvSpPr>
              <p:spPr>
                <a:xfrm>
                  <a:off x="1811589" y="1647076"/>
                  <a:ext cx="496975" cy="358904"/>
                </a:xfrm>
                <a:prstGeom prst="flowChartDocument">
                  <a:avLst/>
                </a:prstGeom>
                <a:solidFill>
                  <a:schemeClr val="tx2">
                    <a:lumMod val="40000"/>
                    <a:lumOff val="6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rgbClr val="000000"/>
                      </a:solidFill>
                    </a:rPr>
                    <a:t>3</a:t>
                  </a:r>
                </a:p>
              </p:txBody>
            </p:sp>
            <p:sp>
              <p:nvSpPr>
                <p:cNvPr id="163" name="Rectangle 162"/>
                <p:cNvSpPr/>
                <p:nvPr/>
              </p:nvSpPr>
              <p:spPr>
                <a:xfrm>
                  <a:off x="2216036" y="1647076"/>
                  <a:ext cx="92528" cy="10353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59" name="Group 158"/>
              <p:cNvGrpSpPr/>
              <p:nvPr/>
            </p:nvGrpSpPr>
            <p:grpSpPr>
              <a:xfrm>
                <a:off x="503735" y="3637523"/>
                <a:ext cx="496975" cy="358904"/>
                <a:chOff x="1811589" y="3117758"/>
                <a:chExt cx="496975" cy="358904"/>
              </a:xfrm>
            </p:grpSpPr>
            <p:sp>
              <p:nvSpPr>
                <p:cNvPr id="160" name="Document 159"/>
                <p:cNvSpPr/>
                <p:nvPr/>
              </p:nvSpPr>
              <p:spPr>
                <a:xfrm>
                  <a:off x="1811589" y="3117758"/>
                  <a:ext cx="496975" cy="358904"/>
                </a:xfrm>
                <a:prstGeom prst="flowChartDocument">
                  <a:avLst/>
                </a:prstGeom>
                <a:solidFill>
                  <a:schemeClr val="tx2">
                    <a:lumMod val="40000"/>
                    <a:lumOff val="60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rgbClr val="000000"/>
                      </a:solidFill>
                    </a:rPr>
                    <a:t>3</a:t>
                  </a:r>
                </a:p>
              </p:txBody>
            </p:sp>
            <p:sp>
              <p:nvSpPr>
                <p:cNvPr id="161" name="Rectangle 160"/>
                <p:cNvSpPr/>
                <p:nvPr/>
              </p:nvSpPr>
              <p:spPr>
                <a:xfrm>
                  <a:off x="2216036" y="3122019"/>
                  <a:ext cx="92528" cy="10353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sp>
          <p:nvSpPr>
            <p:cNvPr id="117" name="Rounded Rectangle 116"/>
            <p:cNvSpPr/>
            <p:nvPr/>
          </p:nvSpPr>
          <p:spPr>
            <a:xfrm>
              <a:off x="7639919" y="2385312"/>
              <a:ext cx="496975" cy="358904"/>
            </a:xfrm>
            <a:prstGeom prst="roundRect">
              <a:avLst/>
            </a:prstGeom>
            <a:solidFill>
              <a:schemeClr val="accent6">
                <a:lumMod val="60000"/>
                <a:lumOff val="4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rgbClr val="000000"/>
                  </a:solidFill>
                </a:rPr>
                <a:t>12</a:t>
              </a:r>
            </a:p>
          </p:txBody>
        </p:sp>
        <p:grpSp>
          <p:nvGrpSpPr>
            <p:cNvPr id="118" name="Group 117"/>
            <p:cNvGrpSpPr/>
            <p:nvPr/>
          </p:nvGrpSpPr>
          <p:grpSpPr>
            <a:xfrm>
              <a:off x="7031810" y="1160243"/>
              <a:ext cx="496975" cy="2095416"/>
              <a:chOff x="6605443" y="1160243"/>
              <a:chExt cx="496975" cy="2095416"/>
            </a:xfrm>
          </p:grpSpPr>
          <p:cxnSp>
            <p:nvCxnSpPr>
              <p:cNvPr id="142" name="Straight Connector 141"/>
              <p:cNvCxnSpPr>
                <a:endCxn id="144" idx="2"/>
              </p:cNvCxnSpPr>
              <p:nvPr/>
            </p:nvCxnSpPr>
            <p:spPr>
              <a:xfrm flipV="1">
                <a:off x="6853931" y="2019784"/>
                <a:ext cx="0" cy="365038"/>
              </a:xfrm>
              <a:prstGeom prst="line">
                <a:avLst/>
              </a:prstGeom>
              <a:ln w="19050" cmpd="sng">
                <a:solidFill>
                  <a:srgbClr val="000000"/>
                </a:solidFill>
              </a:ln>
              <a:effectLst/>
            </p:spPr>
            <p:style>
              <a:lnRef idx="2">
                <a:schemeClr val="accent1"/>
              </a:lnRef>
              <a:fillRef idx="0">
                <a:schemeClr val="accent1"/>
              </a:fillRef>
              <a:effectRef idx="1">
                <a:schemeClr val="accent1"/>
              </a:effectRef>
              <a:fontRef idx="minor">
                <a:schemeClr val="tx1"/>
              </a:fontRef>
            </p:style>
          </p:cxnSp>
          <p:grpSp>
            <p:nvGrpSpPr>
              <p:cNvPr id="143" name="Group 142"/>
              <p:cNvGrpSpPr/>
              <p:nvPr/>
            </p:nvGrpSpPr>
            <p:grpSpPr>
              <a:xfrm>
                <a:off x="6605443" y="2385312"/>
                <a:ext cx="496975" cy="870347"/>
                <a:chOff x="6144667" y="2385312"/>
                <a:chExt cx="496975" cy="870347"/>
              </a:xfrm>
            </p:grpSpPr>
            <p:sp>
              <p:nvSpPr>
                <p:cNvPr id="149" name="Document 148"/>
                <p:cNvSpPr/>
                <p:nvPr/>
              </p:nvSpPr>
              <p:spPr>
                <a:xfrm>
                  <a:off x="6144667" y="2385312"/>
                  <a:ext cx="496975" cy="358904"/>
                </a:xfrm>
                <a:prstGeom prst="flowChartDocument">
                  <a:avLst/>
                </a:prstGeom>
                <a:solidFill>
                  <a:schemeClr val="tx2">
                    <a:lumMod val="40000"/>
                    <a:lumOff val="6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rgbClr val="000000"/>
                      </a:solidFill>
                    </a:rPr>
                    <a:t>2</a:t>
                  </a:r>
                </a:p>
              </p:txBody>
            </p:sp>
            <p:sp>
              <p:nvSpPr>
                <p:cNvPr id="150" name="Document 149"/>
                <p:cNvSpPr/>
                <p:nvPr/>
              </p:nvSpPr>
              <p:spPr>
                <a:xfrm>
                  <a:off x="6144667" y="2896755"/>
                  <a:ext cx="496975" cy="358904"/>
                </a:xfrm>
                <a:prstGeom prst="flowChartDocument">
                  <a:avLst/>
                </a:prstGeom>
                <a:solidFill>
                  <a:schemeClr val="accent3">
                    <a:lumMod val="60000"/>
                    <a:lumOff val="40000"/>
                  </a:schemeClr>
                </a:solidFill>
                <a:ln>
                  <a:solidFill>
                    <a:schemeClr val="tx1"/>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rgbClr val="000000"/>
                      </a:solidFill>
                    </a:rPr>
                    <a:t>4</a:t>
                  </a:r>
                </a:p>
              </p:txBody>
            </p:sp>
          </p:grpSp>
          <p:sp>
            <p:nvSpPr>
              <p:cNvPr id="144" name="Rounded Rectangle 143"/>
              <p:cNvSpPr/>
              <p:nvPr/>
            </p:nvSpPr>
            <p:spPr>
              <a:xfrm>
                <a:off x="6605443" y="1660880"/>
                <a:ext cx="496975" cy="358904"/>
              </a:xfrm>
              <a:prstGeom prst="roundRect">
                <a:avLst/>
              </a:prstGeom>
              <a:solidFill>
                <a:schemeClr val="accent6">
                  <a:lumMod val="60000"/>
                  <a:lumOff val="4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rgbClr val="000000"/>
                    </a:solidFill>
                  </a:rPr>
                  <a:t>13</a:t>
                </a:r>
              </a:p>
            </p:txBody>
          </p:sp>
          <p:cxnSp>
            <p:nvCxnSpPr>
              <p:cNvPr id="145" name="Straight Connector 144"/>
              <p:cNvCxnSpPr>
                <a:stCxn id="147" idx="2"/>
                <a:endCxn id="144" idx="0"/>
              </p:cNvCxnSpPr>
              <p:nvPr/>
            </p:nvCxnSpPr>
            <p:spPr>
              <a:xfrm>
                <a:off x="6853931" y="1495419"/>
                <a:ext cx="0" cy="165461"/>
              </a:xfrm>
              <a:prstGeom prst="line">
                <a:avLst/>
              </a:prstGeom>
              <a:ln w="19050" cmpd="sng">
                <a:solidFill>
                  <a:srgbClr val="000000"/>
                </a:solidFill>
              </a:ln>
              <a:effectLst/>
            </p:spPr>
            <p:style>
              <a:lnRef idx="2">
                <a:schemeClr val="accent1"/>
              </a:lnRef>
              <a:fillRef idx="0">
                <a:schemeClr val="accent1"/>
              </a:fillRef>
              <a:effectRef idx="1">
                <a:schemeClr val="accent1"/>
              </a:effectRef>
              <a:fontRef idx="minor">
                <a:schemeClr val="tx1"/>
              </a:fontRef>
            </p:style>
          </p:cxnSp>
          <p:grpSp>
            <p:nvGrpSpPr>
              <p:cNvPr id="146" name="Group 145"/>
              <p:cNvGrpSpPr/>
              <p:nvPr/>
            </p:nvGrpSpPr>
            <p:grpSpPr>
              <a:xfrm>
                <a:off x="6605443" y="1160243"/>
                <a:ext cx="496975" cy="358904"/>
                <a:chOff x="7043005" y="1660880"/>
                <a:chExt cx="496975" cy="358904"/>
              </a:xfrm>
            </p:grpSpPr>
            <p:sp>
              <p:nvSpPr>
                <p:cNvPr id="147" name="Document 146"/>
                <p:cNvSpPr/>
                <p:nvPr/>
              </p:nvSpPr>
              <p:spPr>
                <a:xfrm>
                  <a:off x="7043005" y="1660880"/>
                  <a:ext cx="496975" cy="358904"/>
                </a:xfrm>
                <a:prstGeom prst="flowChartDocument">
                  <a:avLst/>
                </a:prstGeom>
                <a:solidFill>
                  <a:schemeClr val="tx2">
                    <a:lumMod val="40000"/>
                    <a:lumOff val="6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rgbClr val="000000"/>
                      </a:solidFill>
                    </a:rPr>
                    <a:t>3</a:t>
                  </a:r>
                </a:p>
              </p:txBody>
            </p:sp>
            <p:sp>
              <p:nvSpPr>
                <p:cNvPr id="148" name="Rectangle 147"/>
                <p:cNvSpPr/>
                <p:nvPr/>
              </p:nvSpPr>
              <p:spPr>
                <a:xfrm>
                  <a:off x="7447452" y="1666646"/>
                  <a:ext cx="92528" cy="10353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nvGrpSpPr>
            <p:cNvPr id="119" name="Group 118"/>
            <p:cNvGrpSpPr/>
            <p:nvPr/>
          </p:nvGrpSpPr>
          <p:grpSpPr>
            <a:xfrm>
              <a:off x="8248029" y="1166009"/>
              <a:ext cx="496975" cy="1578763"/>
              <a:chOff x="7761165" y="1166009"/>
              <a:chExt cx="496975" cy="1578763"/>
            </a:xfrm>
          </p:grpSpPr>
          <p:cxnSp>
            <p:nvCxnSpPr>
              <p:cNvPr id="132" name="Straight Connector 131"/>
              <p:cNvCxnSpPr>
                <a:endCxn id="137" idx="2"/>
              </p:cNvCxnSpPr>
              <p:nvPr/>
            </p:nvCxnSpPr>
            <p:spPr>
              <a:xfrm flipV="1">
                <a:off x="8009653" y="2026916"/>
                <a:ext cx="0" cy="357906"/>
              </a:xfrm>
              <a:prstGeom prst="line">
                <a:avLst/>
              </a:prstGeom>
              <a:ln w="19050" cmpd="sng">
                <a:solidFill>
                  <a:srgbClr val="000000"/>
                </a:solidFill>
              </a:ln>
              <a:effectLst/>
            </p:spPr>
            <p:style>
              <a:lnRef idx="2">
                <a:schemeClr val="accent1"/>
              </a:lnRef>
              <a:fillRef idx="0">
                <a:schemeClr val="accent1"/>
              </a:fillRef>
              <a:effectRef idx="1">
                <a:schemeClr val="accent1"/>
              </a:effectRef>
              <a:fontRef idx="minor">
                <a:schemeClr val="tx1"/>
              </a:fontRef>
            </p:style>
          </p:cxnSp>
          <p:grpSp>
            <p:nvGrpSpPr>
              <p:cNvPr id="133" name="Group 132"/>
              <p:cNvGrpSpPr/>
              <p:nvPr/>
            </p:nvGrpSpPr>
            <p:grpSpPr>
              <a:xfrm>
                <a:off x="7761165" y="1166009"/>
                <a:ext cx="496975" cy="860907"/>
                <a:chOff x="8339028" y="1160243"/>
                <a:chExt cx="496975" cy="860907"/>
              </a:xfrm>
            </p:grpSpPr>
            <p:sp>
              <p:nvSpPr>
                <p:cNvPr id="137" name="Rounded Rectangle 136"/>
                <p:cNvSpPr/>
                <p:nvPr/>
              </p:nvSpPr>
              <p:spPr>
                <a:xfrm>
                  <a:off x="8339028" y="1662246"/>
                  <a:ext cx="496975" cy="358904"/>
                </a:xfrm>
                <a:prstGeom prst="roundRect">
                  <a:avLst/>
                </a:prstGeom>
                <a:solidFill>
                  <a:schemeClr val="accent6">
                    <a:lumMod val="60000"/>
                    <a:lumOff val="4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rgbClr val="000000"/>
                      </a:solidFill>
                    </a:rPr>
                    <a:t>13</a:t>
                  </a:r>
                </a:p>
              </p:txBody>
            </p:sp>
            <p:cxnSp>
              <p:nvCxnSpPr>
                <p:cNvPr id="138" name="Straight Connector 137"/>
                <p:cNvCxnSpPr>
                  <a:stCxn id="140" idx="2"/>
                  <a:endCxn id="137" idx="0"/>
                </p:cNvCxnSpPr>
                <p:nvPr/>
              </p:nvCxnSpPr>
              <p:spPr>
                <a:xfrm>
                  <a:off x="8587516" y="1495419"/>
                  <a:ext cx="0" cy="166827"/>
                </a:xfrm>
                <a:prstGeom prst="line">
                  <a:avLst/>
                </a:prstGeom>
                <a:ln w="19050" cmpd="sng">
                  <a:solidFill>
                    <a:srgbClr val="000000"/>
                  </a:solidFill>
                </a:ln>
                <a:effectLst/>
              </p:spPr>
              <p:style>
                <a:lnRef idx="2">
                  <a:schemeClr val="accent1"/>
                </a:lnRef>
                <a:fillRef idx="0">
                  <a:schemeClr val="accent1"/>
                </a:fillRef>
                <a:effectRef idx="1">
                  <a:schemeClr val="accent1"/>
                </a:effectRef>
                <a:fontRef idx="minor">
                  <a:schemeClr val="tx1"/>
                </a:fontRef>
              </p:style>
            </p:cxnSp>
            <p:grpSp>
              <p:nvGrpSpPr>
                <p:cNvPr id="139" name="Group 138"/>
                <p:cNvGrpSpPr/>
                <p:nvPr/>
              </p:nvGrpSpPr>
              <p:grpSpPr>
                <a:xfrm>
                  <a:off x="8339028" y="1160243"/>
                  <a:ext cx="496975" cy="358904"/>
                  <a:chOff x="8350855" y="1660880"/>
                  <a:chExt cx="496975" cy="358904"/>
                </a:xfrm>
              </p:grpSpPr>
              <p:sp>
                <p:nvSpPr>
                  <p:cNvPr id="140" name="Document 139"/>
                  <p:cNvSpPr/>
                  <p:nvPr/>
                </p:nvSpPr>
                <p:spPr>
                  <a:xfrm>
                    <a:off x="8350855" y="1660880"/>
                    <a:ext cx="496975" cy="358904"/>
                  </a:xfrm>
                  <a:prstGeom prst="flowChartDocument">
                    <a:avLst/>
                  </a:prstGeom>
                  <a:solidFill>
                    <a:schemeClr val="tx2">
                      <a:lumMod val="40000"/>
                      <a:lumOff val="6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rgbClr val="000000"/>
                        </a:solidFill>
                      </a:rPr>
                      <a:t>3</a:t>
                    </a:r>
                  </a:p>
                </p:txBody>
              </p:sp>
              <p:sp>
                <p:nvSpPr>
                  <p:cNvPr id="141" name="Rectangle 140"/>
                  <p:cNvSpPr/>
                  <p:nvPr/>
                </p:nvSpPr>
                <p:spPr>
                  <a:xfrm>
                    <a:off x="8755302" y="1660880"/>
                    <a:ext cx="92528" cy="10353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nvGrpSpPr>
              <p:cNvPr id="134" name="Group 133"/>
              <p:cNvGrpSpPr/>
              <p:nvPr/>
            </p:nvGrpSpPr>
            <p:grpSpPr>
              <a:xfrm>
                <a:off x="7761165" y="2385868"/>
                <a:ext cx="496975" cy="358904"/>
                <a:chOff x="7706269" y="2385868"/>
                <a:chExt cx="496975" cy="358904"/>
              </a:xfrm>
            </p:grpSpPr>
            <p:sp>
              <p:nvSpPr>
                <p:cNvPr id="135" name="Document 134"/>
                <p:cNvSpPr/>
                <p:nvPr/>
              </p:nvSpPr>
              <p:spPr>
                <a:xfrm>
                  <a:off x="7706269" y="2385868"/>
                  <a:ext cx="496975" cy="358904"/>
                </a:xfrm>
                <a:prstGeom prst="flowChartDocument">
                  <a:avLst/>
                </a:prstGeom>
                <a:solidFill>
                  <a:schemeClr val="tx2">
                    <a:lumMod val="40000"/>
                    <a:lumOff val="6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rgbClr val="000000"/>
                      </a:solidFill>
                    </a:rPr>
                    <a:t>2</a:t>
                  </a:r>
                </a:p>
              </p:txBody>
            </p:sp>
            <p:sp>
              <p:nvSpPr>
                <p:cNvPr id="136" name="Rectangle 135"/>
                <p:cNvSpPr/>
                <p:nvPr/>
              </p:nvSpPr>
              <p:spPr>
                <a:xfrm>
                  <a:off x="8110716" y="2386678"/>
                  <a:ext cx="92528" cy="94984"/>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cxnSp>
          <p:nvCxnSpPr>
            <p:cNvPr id="120" name="Straight Connector 119"/>
            <p:cNvCxnSpPr/>
            <p:nvPr/>
          </p:nvCxnSpPr>
          <p:spPr>
            <a:xfrm>
              <a:off x="1719953" y="2433904"/>
              <a:ext cx="0" cy="25593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p:cNvCxnSpPr/>
            <p:nvPr/>
          </p:nvCxnSpPr>
          <p:spPr>
            <a:xfrm>
              <a:off x="2439196" y="2433904"/>
              <a:ext cx="0" cy="25593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122" name="Rounded Rectangle 121"/>
            <p:cNvSpPr/>
            <p:nvPr/>
          </p:nvSpPr>
          <p:spPr>
            <a:xfrm>
              <a:off x="3269573" y="2384822"/>
              <a:ext cx="496975" cy="358904"/>
            </a:xfrm>
            <a:prstGeom prst="roundRect">
              <a:avLst/>
            </a:prstGeom>
            <a:solidFill>
              <a:schemeClr val="accent6">
                <a:lumMod val="60000"/>
                <a:lumOff val="4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rgbClr val="000000"/>
                  </a:solidFill>
                </a:rPr>
                <a:t>8</a:t>
              </a:r>
            </a:p>
          </p:txBody>
        </p:sp>
        <p:cxnSp>
          <p:nvCxnSpPr>
            <p:cNvPr id="123" name="Straight Connector 122"/>
            <p:cNvCxnSpPr/>
            <p:nvPr/>
          </p:nvCxnSpPr>
          <p:spPr>
            <a:xfrm>
              <a:off x="3158439" y="2433904"/>
              <a:ext cx="0" cy="25593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124" name="Rounded Rectangle 123"/>
            <p:cNvSpPr/>
            <p:nvPr/>
          </p:nvSpPr>
          <p:spPr>
            <a:xfrm>
              <a:off x="3988816" y="2386678"/>
              <a:ext cx="496975" cy="358904"/>
            </a:xfrm>
            <a:prstGeom prst="roundRect">
              <a:avLst/>
            </a:prstGeom>
            <a:solidFill>
              <a:schemeClr val="accent6">
                <a:lumMod val="60000"/>
                <a:lumOff val="4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rgbClr val="000000"/>
                  </a:solidFill>
                </a:rPr>
                <a:t>9</a:t>
              </a:r>
            </a:p>
          </p:txBody>
        </p:sp>
        <p:cxnSp>
          <p:nvCxnSpPr>
            <p:cNvPr id="125" name="Straight Connector 124"/>
            <p:cNvCxnSpPr/>
            <p:nvPr/>
          </p:nvCxnSpPr>
          <p:spPr>
            <a:xfrm>
              <a:off x="3877682" y="2435760"/>
              <a:ext cx="0" cy="25593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126" name="Document 125"/>
            <p:cNvSpPr/>
            <p:nvPr/>
          </p:nvSpPr>
          <p:spPr>
            <a:xfrm>
              <a:off x="5815592" y="2385868"/>
              <a:ext cx="496975" cy="358904"/>
            </a:xfrm>
            <a:prstGeom prst="flowChartDocument">
              <a:avLst/>
            </a:prstGeom>
            <a:solidFill>
              <a:schemeClr val="tx2">
                <a:lumMod val="40000"/>
                <a:lumOff val="6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rgbClr val="000000"/>
                  </a:solidFill>
                </a:rPr>
                <a:t>2</a:t>
              </a:r>
            </a:p>
          </p:txBody>
        </p:sp>
        <p:cxnSp>
          <p:nvCxnSpPr>
            <p:cNvPr id="127" name="Straight Connector 126"/>
            <p:cNvCxnSpPr>
              <a:stCxn id="128" idx="1"/>
              <a:endCxn id="126" idx="3"/>
            </p:cNvCxnSpPr>
            <p:nvPr/>
          </p:nvCxnSpPr>
          <p:spPr>
            <a:xfrm flipH="1" flipV="1">
              <a:off x="6312567" y="2565320"/>
              <a:ext cx="111134" cy="1776"/>
            </a:xfrm>
            <a:prstGeom prst="line">
              <a:avLst/>
            </a:prstGeom>
            <a:ln w="19050" cmpd="sng">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128" name="Rounded Rectangle 127"/>
            <p:cNvSpPr/>
            <p:nvPr/>
          </p:nvSpPr>
          <p:spPr>
            <a:xfrm>
              <a:off x="6423701" y="2387644"/>
              <a:ext cx="496975" cy="358904"/>
            </a:xfrm>
            <a:prstGeom prst="roundRect">
              <a:avLst/>
            </a:prstGeom>
            <a:solidFill>
              <a:schemeClr val="accent6">
                <a:lumMod val="60000"/>
                <a:lumOff val="4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rgbClr val="000000"/>
                  </a:solidFill>
                </a:rPr>
                <a:t>11</a:t>
              </a:r>
            </a:p>
          </p:txBody>
        </p:sp>
        <p:cxnSp>
          <p:nvCxnSpPr>
            <p:cNvPr id="129" name="Straight Connector 128"/>
            <p:cNvCxnSpPr>
              <a:stCxn id="169" idx="1"/>
              <a:endCxn id="124" idx="3"/>
            </p:cNvCxnSpPr>
            <p:nvPr/>
          </p:nvCxnSpPr>
          <p:spPr>
            <a:xfrm flipH="1">
              <a:off x="4485791" y="2566130"/>
              <a:ext cx="113583" cy="0"/>
            </a:xfrm>
            <a:prstGeom prst="line">
              <a:avLst/>
            </a:prstGeom>
            <a:ln w="1905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30" name="Straight Connector 129"/>
            <p:cNvCxnSpPr>
              <a:stCxn id="126" idx="1"/>
              <a:endCxn id="112" idx="3"/>
            </p:cNvCxnSpPr>
            <p:nvPr/>
          </p:nvCxnSpPr>
          <p:spPr>
            <a:xfrm flipH="1">
              <a:off x="5704458" y="2565320"/>
              <a:ext cx="111134" cy="810"/>
            </a:xfrm>
            <a:prstGeom prst="line">
              <a:avLst/>
            </a:prstGeom>
            <a:ln w="1905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31" name="Straight Connector 130"/>
            <p:cNvCxnSpPr>
              <a:stCxn id="128" idx="3"/>
              <a:endCxn id="149" idx="1"/>
            </p:cNvCxnSpPr>
            <p:nvPr/>
          </p:nvCxnSpPr>
          <p:spPr>
            <a:xfrm flipV="1">
              <a:off x="6920676" y="2564764"/>
              <a:ext cx="111134" cy="2332"/>
            </a:xfrm>
            <a:prstGeom prst="line">
              <a:avLst/>
            </a:prstGeom>
            <a:ln w="19050" cmpd="sng">
              <a:solidFill>
                <a:srgbClr val="000000"/>
              </a:solidFill>
            </a:ln>
            <a:effectLst/>
          </p:spPr>
          <p:style>
            <a:lnRef idx="2">
              <a:schemeClr val="accent1"/>
            </a:lnRef>
            <a:fillRef idx="0">
              <a:schemeClr val="accent1"/>
            </a:fillRef>
            <a:effectRef idx="1">
              <a:schemeClr val="accent1"/>
            </a:effectRef>
            <a:fontRef idx="minor">
              <a:schemeClr val="tx1"/>
            </a:fontRef>
          </p:style>
        </p:cxnSp>
      </p:grpSp>
      <p:cxnSp>
        <p:nvCxnSpPr>
          <p:cNvPr id="170" name="Straight Connector 169"/>
          <p:cNvCxnSpPr>
            <a:cxnSpLocks noChangeShapeType="1"/>
          </p:cNvCxnSpPr>
          <p:nvPr/>
        </p:nvCxnSpPr>
        <p:spPr bwMode="auto">
          <a:xfrm flipV="1">
            <a:off x="281116" y="579101"/>
            <a:ext cx="8458200" cy="25400"/>
          </a:xfrm>
          <a:prstGeom prst="line">
            <a:avLst/>
          </a:prstGeom>
          <a:noFill/>
          <a:ln w="25400">
            <a:solidFill>
              <a:schemeClr val="accent1"/>
            </a:solidFill>
            <a:round/>
            <a:headEnd/>
            <a:tailEnd/>
          </a:ln>
          <a:effectLst>
            <a:outerShdw dist="20000" dir="5400000" rotWithShape="0">
              <a:srgbClr val="808080">
                <a:alpha val="37999"/>
              </a:srgbClr>
            </a:outerShdw>
          </a:effectLst>
        </p:spPr>
      </p:cxnSp>
    </p:spTree>
    <p:extLst>
      <p:ext uri="{BB962C8B-B14F-4D97-AF65-F5344CB8AC3E}">
        <p14:creationId xmlns:p14="http://schemas.microsoft.com/office/powerpoint/2010/main" val="26797992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0"/>
            <a:ext cx="9144000" cy="958246"/>
          </a:xfrm>
          <a:prstGeom prst="rect">
            <a:avLst/>
          </a:prstGeom>
          <a:solidFill>
            <a:schemeClr val="bg1">
              <a:alpha val="5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p:cNvSpPr>
            <a:spLocks noGrp="1"/>
          </p:cNvSpPr>
          <p:nvPr>
            <p:ph type="ftr" sz="quarter" idx="10"/>
          </p:nvPr>
        </p:nvSpPr>
        <p:spPr/>
        <p:txBody>
          <a:bodyPr/>
          <a:lstStyle/>
          <a:p>
            <a:pPr algn="r"/>
            <a:r>
              <a:rPr lang="en-US" dirty="0"/>
              <a:t>© QIMR Berghofer Medical Research Institute   |   </a:t>
            </a:r>
            <a:fld id="{97103234-84EB-7642-9B66-484630A12280}" type="slidenum">
              <a:rPr lang="en-US" smtClean="0"/>
              <a:pPr algn="r"/>
              <a:t>12</a:t>
            </a:fld>
            <a:endParaRPr lang="en-US" dirty="0"/>
          </a:p>
        </p:txBody>
      </p:sp>
      <p:cxnSp>
        <p:nvCxnSpPr>
          <p:cNvPr id="4" name="Straight Connector 3"/>
          <p:cNvCxnSpPr>
            <a:cxnSpLocks noChangeShapeType="1"/>
          </p:cNvCxnSpPr>
          <p:nvPr/>
        </p:nvCxnSpPr>
        <p:spPr bwMode="auto">
          <a:xfrm flipV="1">
            <a:off x="281116" y="579101"/>
            <a:ext cx="8458200" cy="25400"/>
          </a:xfrm>
          <a:prstGeom prst="line">
            <a:avLst/>
          </a:prstGeom>
          <a:noFill/>
          <a:ln w="25400">
            <a:solidFill>
              <a:schemeClr val="accent1"/>
            </a:solidFill>
            <a:round/>
            <a:headEnd/>
            <a:tailEnd/>
          </a:ln>
          <a:effectLst>
            <a:outerShdw dist="20000" dir="5400000" rotWithShape="0">
              <a:srgbClr val="808080">
                <a:alpha val="37999"/>
              </a:srgbClr>
            </a:outerShdw>
          </a:effectLst>
        </p:spPr>
      </p:cxnSp>
      <p:sp>
        <p:nvSpPr>
          <p:cNvPr id="5" name="TextBox 34"/>
          <p:cNvSpPr txBox="1">
            <a:spLocks noChangeArrowheads="1"/>
          </p:cNvSpPr>
          <p:nvPr/>
        </p:nvSpPr>
        <p:spPr bwMode="auto">
          <a:xfrm>
            <a:off x="179512" y="116632"/>
            <a:ext cx="4769254" cy="461665"/>
          </a:xfrm>
          <a:prstGeom prst="rect">
            <a:avLst/>
          </a:prstGeom>
          <a:noFill/>
          <a:ln w="9525">
            <a:noFill/>
            <a:miter lim="800000"/>
            <a:headEnd/>
            <a:tailEnd/>
          </a:ln>
        </p:spPr>
        <p:txBody>
          <a:bodyPr wrap="none">
            <a:prstTxWarp prst="textNoShape">
              <a:avLst/>
            </a:prstTxWarp>
            <a:spAutoFit/>
          </a:bodyPr>
          <a:lstStyle/>
          <a:p>
            <a:r>
              <a:rPr lang="en-US" sz="2400" dirty="0"/>
              <a:t>QIMR Berghofer compute cluster:</a:t>
            </a:r>
            <a:endParaRPr lang="en-US" sz="2400" dirty="0">
              <a:solidFill>
                <a:srgbClr val="A6A6A6"/>
              </a:solidFill>
              <a:latin typeface="Calibri" pitchFamily="-108" charset="0"/>
            </a:endParaRPr>
          </a:p>
        </p:txBody>
      </p:sp>
      <p:grpSp>
        <p:nvGrpSpPr>
          <p:cNvPr id="2" name="Group 1"/>
          <p:cNvGrpSpPr/>
          <p:nvPr/>
        </p:nvGrpSpPr>
        <p:grpSpPr>
          <a:xfrm>
            <a:off x="1259632" y="988228"/>
            <a:ext cx="1800200" cy="2247622"/>
            <a:chOff x="1979712" y="988228"/>
            <a:chExt cx="1800200" cy="2247622"/>
          </a:xfrm>
        </p:grpSpPr>
        <p:grpSp>
          <p:nvGrpSpPr>
            <p:cNvPr id="310" name="Group 309"/>
            <p:cNvGrpSpPr/>
            <p:nvPr/>
          </p:nvGrpSpPr>
          <p:grpSpPr>
            <a:xfrm>
              <a:off x="1979712" y="1507658"/>
              <a:ext cx="1800200" cy="1728192"/>
              <a:chOff x="539552" y="1700808"/>
              <a:chExt cx="1800200" cy="1728192"/>
            </a:xfrm>
          </p:grpSpPr>
          <p:sp>
            <p:nvSpPr>
              <p:cNvPr id="10" name="Rectangle 9"/>
              <p:cNvSpPr/>
              <p:nvPr/>
            </p:nvSpPr>
            <p:spPr>
              <a:xfrm>
                <a:off x="539552" y="1700808"/>
                <a:ext cx="1800200" cy="1728192"/>
              </a:xfrm>
              <a:prstGeom prst="rect">
                <a:avLst/>
              </a:prstGeom>
              <a:solidFill>
                <a:schemeClr val="bg1">
                  <a:lumMod val="9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 name="Group 8"/>
              <p:cNvGrpSpPr/>
              <p:nvPr/>
            </p:nvGrpSpPr>
            <p:grpSpPr>
              <a:xfrm>
                <a:off x="796516" y="1912452"/>
                <a:ext cx="1286272" cy="1304904"/>
                <a:chOff x="755576" y="1883295"/>
                <a:chExt cx="1286272" cy="1304904"/>
              </a:xfrm>
            </p:grpSpPr>
            <p:pic>
              <p:nvPicPr>
                <p:cNvPr id="8" name="Picture 7" descr="osa_desktop.em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755576" y="1883295"/>
                  <a:ext cx="643136" cy="643136"/>
                </a:xfrm>
                <a:prstGeom prst="rect">
                  <a:avLst/>
                </a:prstGeom>
              </p:spPr>
            </p:pic>
            <p:pic>
              <p:nvPicPr>
                <p:cNvPr id="19" name="Picture 18" descr="osa_desktop.em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1398712" y="1883295"/>
                  <a:ext cx="643136" cy="643136"/>
                </a:xfrm>
                <a:prstGeom prst="rect">
                  <a:avLst/>
                </a:prstGeom>
              </p:spPr>
            </p:pic>
            <p:pic>
              <p:nvPicPr>
                <p:cNvPr id="22" name="Picture 21" descr="osa_desktop.em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755576" y="2545063"/>
                  <a:ext cx="643136" cy="643136"/>
                </a:xfrm>
                <a:prstGeom prst="rect">
                  <a:avLst/>
                </a:prstGeom>
              </p:spPr>
            </p:pic>
            <p:pic>
              <p:nvPicPr>
                <p:cNvPr id="23" name="Picture 22" descr="osa_desktop.em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1398712" y="2545063"/>
                  <a:ext cx="643136" cy="643136"/>
                </a:xfrm>
                <a:prstGeom prst="rect">
                  <a:avLst/>
                </a:prstGeom>
              </p:spPr>
            </p:pic>
          </p:grpSp>
        </p:grpSp>
        <p:sp>
          <p:nvSpPr>
            <p:cNvPr id="312" name="TextBox 311"/>
            <p:cNvSpPr txBox="1"/>
            <p:nvPr/>
          </p:nvSpPr>
          <p:spPr>
            <a:xfrm>
              <a:off x="2319164" y="988228"/>
              <a:ext cx="1121296" cy="369332"/>
            </a:xfrm>
            <a:prstGeom prst="rect">
              <a:avLst/>
            </a:prstGeom>
            <a:noFill/>
          </p:spPr>
          <p:txBody>
            <a:bodyPr wrap="none" rtlCol="0">
              <a:spAutoFit/>
            </a:bodyPr>
            <a:lstStyle/>
            <a:p>
              <a:r>
                <a:rPr lang="en-US" dirty="0"/>
                <a:t>Compute</a:t>
              </a:r>
            </a:p>
          </p:txBody>
        </p:sp>
      </p:grpSp>
      <p:sp>
        <p:nvSpPr>
          <p:cNvPr id="13" name="TextBox 12"/>
          <p:cNvSpPr txBox="1"/>
          <p:nvPr/>
        </p:nvSpPr>
        <p:spPr>
          <a:xfrm>
            <a:off x="827584" y="3645024"/>
            <a:ext cx="2608406" cy="1477328"/>
          </a:xfrm>
          <a:prstGeom prst="rect">
            <a:avLst/>
          </a:prstGeom>
          <a:noFill/>
        </p:spPr>
        <p:txBody>
          <a:bodyPr wrap="none" rtlCol="0">
            <a:spAutoFit/>
          </a:bodyPr>
          <a:lstStyle/>
          <a:p>
            <a:r>
              <a:rPr lang="en-US" dirty="0"/>
              <a:t>60 nodes</a:t>
            </a:r>
          </a:p>
          <a:p>
            <a:pPr marL="285750" indent="-285750">
              <a:buFontTx/>
              <a:buChar char="-"/>
            </a:pPr>
            <a:r>
              <a:rPr lang="en-US" dirty="0"/>
              <a:t>2 x 12 core Intel</a:t>
            </a:r>
          </a:p>
          <a:p>
            <a:pPr marL="285750" indent="-285750">
              <a:buFontTx/>
              <a:buChar char="-"/>
            </a:pPr>
            <a:r>
              <a:rPr lang="en-US" dirty="0"/>
              <a:t>256 GB RAM</a:t>
            </a:r>
          </a:p>
          <a:p>
            <a:pPr marL="285750" indent="-285750">
              <a:buFontTx/>
              <a:buChar char="-"/>
            </a:pPr>
            <a:r>
              <a:rPr lang="en-US" dirty="0"/>
              <a:t>4 x 1TB disks striped</a:t>
            </a:r>
          </a:p>
          <a:p>
            <a:pPr marL="285750" indent="-285750">
              <a:buFontTx/>
              <a:buChar char="-"/>
            </a:pPr>
            <a:r>
              <a:rPr lang="en-US" dirty="0"/>
              <a:t>1 x 10 GigE</a:t>
            </a:r>
          </a:p>
        </p:txBody>
      </p:sp>
      <p:grpSp>
        <p:nvGrpSpPr>
          <p:cNvPr id="14" name="Group 13"/>
          <p:cNvGrpSpPr/>
          <p:nvPr/>
        </p:nvGrpSpPr>
        <p:grpSpPr>
          <a:xfrm>
            <a:off x="3624181" y="988228"/>
            <a:ext cx="2531462" cy="3580126"/>
            <a:chOff x="3624181" y="988228"/>
            <a:chExt cx="2531462" cy="3580126"/>
          </a:xfrm>
        </p:grpSpPr>
        <p:grpSp>
          <p:nvGrpSpPr>
            <p:cNvPr id="3" name="Group 2"/>
            <p:cNvGrpSpPr/>
            <p:nvPr/>
          </p:nvGrpSpPr>
          <p:grpSpPr>
            <a:xfrm>
              <a:off x="3972955" y="988228"/>
              <a:ext cx="1800200" cy="2247622"/>
              <a:chOff x="4332995" y="988228"/>
              <a:chExt cx="1800200" cy="2247622"/>
            </a:xfrm>
          </p:grpSpPr>
          <p:grpSp>
            <p:nvGrpSpPr>
              <p:cNvPr id="309" name="Group 308"/>
              <p:cNvGrpSpPr/>
              <p:nvPr/>
            </p:nvGrpSpPr>
            <p:grpSpPr>
              <a:xfrm>
                <a:off x="4332995" y="1507658"/>
                <a:ext cx="1800200" cy="1728192"/>
                <a:chOff x="2843808" y="1710190"/>
                <a:chExt cx="1800200" cy="1728192"/>
              </a:xfrm>
            </p:grpSpPr>
            <p:sp>
              <p:nvSpPr>
                <p:cNvPr id="24" name="Rectangle 23"/>
                <p:cNvSpPr/>
                <p:nvPr/>
              </p:nvSpPr>
              <p:spPr>
                <a:xfrm>
                  <a:off x="2843808" y="1710190"/>
                  <a:ext cx="1800200" cy="1728192"/>
                </a:xfrm>
                <a:prstGeom prst="rect">
                  <a:avLst/>
                </a:prstGeom>
                <a:solidFill>
                  <a:schemeClr val="bg1">
                    <a:lumMod val="9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 name="Group 10"/>
                <p:cNvGrpSpPr/>
                <p:nvPr/>
              </p:nvGrpSpPr>
              <p:grpSpPr>
                <a:xfrm>
                  <a:off x="3103199" y="1851166"/>
                  <a:ext cx="1281418" cy="1446241"/>
                  <a:chOff x="2027796" y="1834086"/>
                  <a:chExt cx="1281418" cy="1446241"/>
                </a:xfrm>
              </p:grpSpPr>
              <p:pic>
                <p:nvPicPr>
                  <p:cNvPr id="30" name="Picture 29" descr="osa_drive-harddisk.em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27796" y="1834086"/>
                    <a:ext cx="585380" cy="787431"/>
                  </a:xfrm>
                  <a:prstGeom prst="rect">
                    <a:avLst/>
                  </a:prstGeom>
                </p:spPr>
              </p:pic>
              <p:pic>
                <p:nvPicPr>
                  <p:cNvPr id="31" name="Picture 30" descr="osa_drive-harddisk.em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23834" y="1834086"/>
                    <a:ext cx="585380" cy="787431"/>
                  </a:xfrm>
                  <a:prstGeom prst="rect">
                    <a:avLst/>
                  </a:prstGeom>
                </p:spPr>
              </p:pic>
              <p:pic>
                <p:nvPicPr>
                  <p:cNvPr id="32" name="Picture 31" descr="osa_drive-harddisk.em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27796" y="2492896"/>
                    <a:ext cx="585380" cy="787431"/>
                  </a:xfrm>
                  <a:prstGeom prst="rect">
                    <a:avLst/>
                  </a:prstGeom>
                </p:spPr>
              </p:pic>
              <p:pic>
                <p:nvPicPr>
                  <p:cNvPr id="33" name="Picture 32" descr="osa_drive-harddisk.em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23834" y="2492896"/>
                    <a:ext cx="585380" cy="787431"/>
                  </a:xfrm>
                  <a:prstGeom prst="rect">
                    <a:avLst/>
                  </a:prstGeom>
                </p:spPr>
              </p:pic>
            </p:grpSp>
          </p:grpSp>
          <p:sp>
            <p:nvSpPr>
              <p:cNvPr id="313" name="TextBox 312"/>
              <p:cNvSpPr txBox="1"/>
              <p:nvPr/>
            </p:nvSpPr>
            <p:spPr>
              <a:xfrm>
                <a:off x="4933871" y="988228"/>
                <a:ext cx="633507" cy="369332"/>
              </a:xfrm>
              <a:prstGeom prst="rect">
                <a:avLst/>
              </a:prstGeom>
              <a:noFill/>
            </p:spPr>
            <p:txBody>
              <a:bodyPr wrap="none" rtlCol="0">
                <a:spAutoFit/>
              </a:bodyPr>
              <a:lstStyle/>
              <a:p>
                <a:r>
                  <a:rPr lang="en-US" dirty="0"/>
                  <a:t>Disk</a:t>
                </a:r>
              </a:p>
            </p:txBody>
          </p:sp>
        </p:grpSp>
        <p:sp>
          <p:nvSpPr>
            <p:cNvPr id="129" name="TextBox 128"/>
            <p:cNvSpPr txBox="1"/>
            <p:nvPr/>
          </p:nvSpPr>
          <p:spPr>
            <a:xfrm>
              <a:off x="3624181" y="3645024"/>
              <a:ext cx="2531462" cy="923330"/>
            </a:xfrm>
            <a:prstGeom prst="rect">
              <a:avLst/>
            </a:prstGeom>
            <a:noFill/>
          </p:spPr>
          <p:txBody>
            <a:bodyPr wrap="none" rtlCol="0">
              <a:spAutoFit/>
            </a:bodyPr>
            <a:lstStyle/>
            <a:p>
              <a:r>
                <a:rPr lang="en-US" dirty="0"/>
                <a:t>1.4 PB Lustre</a:t>
              </a:r>
            </a:p>
            <a:p>
              <a:pPr marL="285750" indent="-285750">
                <a:buFontTx/>
                <a:buChar char="-"/>
              </a:pPr>
              <a:r>
                <a:rPr lang="en-US" dirty="0"/>
                <a:t>4 x OSS pairs</a:t>
              </a:r>
            </a:p>
            <a:p>
              <a:pPr marL="285750" indent="-285750">
                <a:buFontTx/>
                <a:buChar char="-"/>
              </a:pPr>
              <a:r>
                <a:rPr lang="en-US" dirty="0"/>
                <a:t>8 x 10 GigE per pair</a:t>
              </a:r>
            </a:p>
          </p:txBody>
        </p:sp>
      </p:grpSp>
      <p:grpSp>
        <p:nvGrpSpPr>
          <p:cNvPr id="15" name="Group 14"/>
          <p:cNvGrpSpPr/>
          <p:nvPr/>
        </p:nvGrpSpPr>
        <p:grpSpPr>
          <a:xfrm>
            <a:off x="6416158" y="988228"/>
            <a:ext cx="2480166" cy="4134248"/>
            <a:chOff x="6416158" y="988228"/>
            <a:chExt cx="2480166" cy="4134248"/>
          </a:xfrm>
        </p:grpSpPr>
        <p:grpSp>
          <p:nvGrpSpPr>
            <p:cNvPr id="12" name="Group 11"/>
            <p:cNvGrpSpPr/>
            <p:nvPr/>
          </p:nvGrpSpPr>
          <p:grpSpPr>
            <a:xfrm>
              <a:off x="6686278" y="988228"/>
              <a:ext cx="1800200" cy="2247622"/>
              <a:chOff x="6686278" y="988228"/>
              <a:chExt cx="1800200" cy="2247622"/>
            </a:xfrm>
          </p:grpSpPr>
          <p:grpSp>
            <p:nvGrpSpPr>
              <p:cNvPr id="308" name="Group 307"/>
              <p:cNvGrpSpPr/>
              <p:nvPr/>
            </p:nvGrpSpPr>
            <p:grpSpPr>
              <a:xfrm>
                <a:off x="6686278" y="1507658"/>
                <a:ext cx="1800200" cy="1728192"/>
                <a:chOff x="4938730" y="1689354"/>
                <a:chExt cx="1800200" cy="1728192"/>
              </a:xfrm>
            </p:grpSpPr>
            <p:sp>
              <p:nvSpPr>
                <p:cNvPr id="150" name="Rectangle 149"/>
                <p:cNvSpPr/>
                <p:nvPr/>
              </p:nvSpPr>
              <p:spPr>
                <a:xfrm>
                  <a:off x="4938730" y="1689354"/>
                  <a:ext cx="1800200" cy="1728192"/>
                </a:xfrm>
                <a:prstGeom prst="rect">
                  <a:avLst/>
                </a:prstGeom>
                <a:solidFill>
                  <a:schemeClr val="bg1">
                    <a:lumMod val="9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07" name="Group 306"/>
                <p:cNvGrpSpPr/>
                <p:nvPr/>
              </p:nvGrpSpPr>
              <p:grpSpPr>
                <a:xfrm>
                  <a:off x="5226968" y="1810117"/>
                  <a:ext cx="1223724" cy="1486667"/>
                  <a:chOff x="5220072" y="1760258"/>
                  <a:chExt cx="1223724" cy="1486667"/>
                </a:xfrm>
              </p:grpSpPr>
              <p:grpSp>
                <p:nvGrpSpPr>
                  <p:cNvPr id="267" name="Group 266"/>
                  <p:cNvGrpSpPr/>
                  <p:nvPr/>
                </p:nvGrpSpPr>
                <p:grpSpPr>
                  <a:xfrm>
                    <a:off x="5220072" y="2545063"/>
                    <a:ext cx="1223724" cy="701862"/>
                    <a:chOff x="5767528" y="3729795"/>
                    <a:chExt cx="1223724" cy="701862"/>
                  </a:xfrm>
                </p:grpSpPr>
                <p:grpSp>
                  <p:nvGrpSpPr>
                    <p:cNvPr id="229" name="Group 228"/>
                    <p:cNvGrpSpPr/>
                    <p:nvPr/>
                  </p:nvGrpSpPr>
                  <p:grpSpPr>
                    <a:xfrm>
                      <a:off x="5767528" y="3729795"/>
                      <a:ext cx="514990" cy="701862"/>
                      <a:chOff x="3124200" y="3792261"/>
                      <a:chExt cx="1498100" cy="2160240"/>
                    </a:xfrm>
                  </p:grpSpPr>
                  <p:sp>
                    <p:nvSpPr>
                      <p:cNvPr id="230" name="Rectangle 229"/>
                      <p:cNvSpPr/>
                      <p:nvPr/>
                    </p:nvSpPr>
                    <p:spPr>
                      <a:xfrm rot="16200000">
                        <a:off x="2212766" y="4703695"/>
                        <a:ext cx="2160240" cy="337372"/>
                      </a:xfrm>
                      <a:prstGeom prst="rect">
                        <a:avLst/>
                      </a:prstGeom>
                      <a:solidFill>
                        <a:schemeClr val="bg2"/>
                      </a:solidFill>
                      <a:ln w="12700" cap="flat" cmpd="sng" algn="ctr">
                        <a:solidFill>
                          <a:srgbClr val="000000"/>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1" name="Rectangle 230"/>
                      <p:cNvSpPr/>
                      <p:nvPr/>
                    </p:nvSpPr>
                    <p:spPr>
                      <a:xfrm rot="16200000">
                        <a:off x="2961817" y="4292018"/>
                        <a:ext cx="2160240" cy="1160726"/>
                      </a:xfrm>
                      <a:prstGeom prst="rect">
                        <a:avLst/>
                      </a:prstGeom>
                      <a:solidFill>
                        <a:schemeClr val="bg1"/>
                      </a:solidFill>
                      <a:ln w="12700" cap="flat" cmpd="sng" algn="ctr">
                        <a:solidFill>
                          <a:srgbClr val="000000"/>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32" name="Group 131"/>
                      <p:cNvGrpSpPr/>
                      <p:nvPr/>
                    </p:nvGrpSpPr>
                    <p:grpSpPr>
                      <a:xfrm rot="16200000">
                        <a:off x="3153250" y="4470033"/>
                        <a:ext cx="1822715" cy="861951"/>
                        <a:chOff x="4900179" y="1705913"/>
                        <a:chExt cx="2736547" cy="1307701"/>
                      </a:xfrm>
                    </p:grpSpPr>
                    <p:grpSp>
                      <p:nvGrpSpPr>
                        <p:cNvPr id="233" name="Group 114"/>
                        <p:cNvGrpSpPr/>
                        <p:nvPr/>
                      </p:nvGrpSpPr>
                      <p:grpSpPr>
                        <a:xfrm rot="20672426">
                          <a:off x="4900179" y="1705913"/>
                          <a:ext cx="1317457" cy="1304504"/>
                          <a:chOff x="4890701" y="1724867"/>
                          <a:chExt cx="1317457" cy="1304504"/>
                        </a:xfrm>
                      </p:grpSpPr>
                      <p:sp>
                        <p:nvSpPr>
                          <p:cNvPr id="242" name="Oval 241"/>
                          <p:cNvSpPr/>
                          <p:nvPr/>
                        </p:nvSpPr>
                        <p:spPr>
                          <a:xfrm>
                            <a:off x="4890701" y="1724867"/>
                            <a:ext cx="1317457" cy="1304504"/>
                          </a:xfrm>
                          <a:prstGeom prst="ellipse">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3" name="Trapezoid 242"/>
                          <p:cNvSpPr/>
                          <p:nvPr/>
                        </p:nvSpPr>
                        <p:spPr>
                          <a:xfrm>
                            <a:off x="5457579" y="1861864"/>
                            <a:ext cx="202962" cy="269321"/>
                          </a:xfrm>
                          <a:prstGeom prst="trapezoid">
                            <a:avLst/>
                          </a:prstGeom>
                          <a:solidFill>
                            <a:schemeClr val="tx1"/>
                          </a:solidFill>
                          <a:ln>
                            <a:noFill/>
                          </a:ln>
                        </p:spPr>
                        <p:style>
                          <a:lnRef idx="1">
                            <a:schemeClr val="accent1"/>
                          </a:lnRef>
                          <a:fillRef idx="3">
                            <a:schemeClr val="accent1"/>
                          </a:fillRef>
                          <a:effectRef idx="2">
                            <a:schemeClr val="accent1"/>
                          </a:effectRef>
                          <a:fontRef idx="minor">
                            <a:schemeClr val="lt1"/>
                          </a:fontRef>
                        </p:style>
                      </p:sp>
                      <p:sp>
                        <p:nvSpPr>
                          <p:cNvPr id="244" name="Oval 243"/>
                          <p:cNvSpPr/>
                          <p:nvPr/>
                        </p:nvSpPr>
                        <p:spPr>
                          <a:xfrm>
                            <a:off x="5419667" y="2274864"/>
                            <a:ext cx="270711" cy="257562"/>
                          </a:xfrm>
                          <a:prstGeom prst="ellips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5" name="Trapezoid 244"/>
                          <p:cNvSpPr/>
                          <p:nvPr/>
                        </p:nvSpPr>
                        <p:spPr>
                          <a:xfrm rot="13747532" flipH="1">
                            <a:off x="5144303" y="2522633"/>
                            <a:ext cx="192168" cy="257748"/>
                          </a:xfrm>
                          <a:prstGeom prst="trapezoid">
                            <a:avLst/>
                          </a:prstGeom>
                          <a:solidFill>
                            <a:schemeClr val="tx1"/>
                          </a:solidFill>
                          <a:ln>
                            <a:noFill/>
                          </a:ln>
                        </p:spPr>
                        <p:style>
                          <a:lnRef idx="1">
                            <a:schemeClr val="accent1"/>
                          </a:lnRef>
                          <a:fillRef idx="3">
                            <a:schemeClr val="accent1"/>
                          </a:fillRef>
                          <a:effectRef idx="2">
                            <a:schemeClr val="accent1"/>
                          </a:effectRef>
                          <a:fontRef idx="minor">
                            <a:schemeClr val="lt1"/>
                          </a:fontRef>
                        </p:style>
                      </p:sp>
                      <p:sp>
                        <p:nvSpPr>
                          <p:cNvPr id="246" name="Trapezoid 245"/>
                          <p:cNvSpPr/>
                          <p:nvPr/>
                        </p:nvSpPr>
                        <p:spPr>
                          <a:xfrm rot="7852468">
                            <a:off x="5781649" y="2522634"/>
                            <a:ext cx="192168" cy="257748"/>
                          </a:xfrm>
                          <a:prstGeom prst="trapezoid">
                            <a:avLst/>
                          </a:prstGeom>
                          <a:solidFill>
                            <a:schemeClr val="tx1"/>
                          </a:solidFill>
                          <a:ln>
                            <a:noFill/>
                          </a:ln>
                        </p:spPr>
                        <p:style>
                          <a:lnRef idx="1">
                            <a:schemeClr val="accent1"/>
                          </a:lnRef>
                          <a:fillRef idx="3">
                            <a:schemeClr val="accent1"/>
                          </a:fillRef>
                          <a:effectRef idx="2">
                            <a:schemeClr val="accent1"/>
                          </a:effectRef>
                          <a:fontRef idx="minor">
                            <a:schemeClr val="lt1"/>
                          </a:fontRef>
                        </p:style>
                      </p:sp>
                      <p:sp>
                        <p:nvSpPr>
                          <p:cNvPr id="247" name="Oval 246"/>
                          <p:cNvSpPr/>
                          <p:nvPr/>
                        </p:nvSpPr>
                        <p:spPr>
                          <a:xfrm>
                            <a:off x="5346398" y="2190008"/>
                            <a:ext cx="414478" cy="426028"/>
                          </a:xfrm>
                          <a:prstGeom prst="ellipse">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34" name="Group 119"/>
                        <p:cNvGrpSpPr/>
                        <p:nvPr/>
                      </p:nvGrpSpPr>
                      <p:grpSpPr>
                        <a:xfrm rot="1384399">
                          <a:off x="6319269" y="1709110"/>
                          <a:ext cx="1317457" cy="1304504"/>
                          <a:chOff x="4890701" y="1724867"/>
                          <a:chExt cx="1317457" cy="1304504"/>
                        </a:xfrm>
                      </p:grpSpPr>
                      <p:sp>
                        <p:nvSpPr>
                          <p:cNvPr id="236" name="Oval 235"/>
                          <p:cNvSpPr/>
                          <p:nvPr/>
                        </p:nvSpPr>
                        <p:spPr>
                          <a:xfrm>
                            <a:off x="4890701" y="1724867"/>
                            <a:ext cx="1317457" cy="1304504"/>
                          </a:xfrm>
                          <a:prstGeom prst="ellipse">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7" name="Trapezoid 236"/>
                          <p:cNvSpPr/>
                          <p:nvPr/>
                        </p:nvSpPr>
                        <p:spPr>
                          <a:xfrm>
                            <a:off x="5457579" y="1861864"/>
                            <a:ext cx="202962" cy="269321"/>
                          </a:xfrm>
                          <a:prstGeom prst="trapezoid">
                            <a:avLst/>
                          </a:prstGeom>
                          <a:solidFill>
                            <a:schemeClr val="tx1"/>
                          </a:solidFill>
                          <a:ln>
                            <a:noFill/>
                          </a:ln>
                        </p:spPr>
                        <p:style>
                          <a:lnRef idx="1">
                            <a:schemeClr val="accent1"/>
                          </a:lnRef>
                          <a:fillRef idx="3">
                            <a:schemeClr val="accent1"/>
                          </a:fillRef>
                          <a:effectRef idx="2">
                            <a:schemeClr val="accent1"/>
                          </a:effectRef>
                          <a:fontRef idx="minor">
                            <a:schemeClr val="lt1"/>
                          </a:fontRef>
                        </p:style>
                      </p:sp>
                      <p:sp>
                        <p:nvSpPr>
                          <p:cNvPr id="238" name="Oval 237"/>
                          <p:cNvSpPr/>
                          <p:nvPr/>
                        </p:nvSpPr>
                        <p:spPr>
                          <a:xfrm>
                            <a:off x="5419667" y="2274864"/>
                            <a:ext cx="270711" cy="257562"/>
                          </a:xfrm>
                          <a:prstGeom prst="ellips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9" name="Trapezoid 238"/>
                          <p:cNvSpPr/>
                          <p:nvPr/>
                        </p:nvSpPr>
                        <p:spPr>
                          <a:xfrm rot="13747532" flipH="1">
                            <a:off x="5144303" y="2522633"/>
                            <a:ext cx="192168" cy="257748"/>
                          </a:xfrm>
                          <a:prstGeom prst="trapezoid">
                            <a:avLst/>
                          </a:prstGeom>
                          <a:solidFill>
                            <a:schemeClr val="tx1"/>
                          </a:solidFill>
                          <a:ln>
                            <a:noFill/>
                          </a:ln>
                        </p:spPr>
                        <p:style>
                          <a:lnRef idx="1">
                            <a:schemeClr val="accent1"/>
                          </a:lnRef>
                          <a:fillRef idx="3">
                            <a:schemeClr val="accent1"/>
                          </a:fillRef>
                          <a:effectRef idx="2">
                            <a:schemeClr val="accent1"/>
                          </a:effectRef>
                          <a:fontRef idx="minor">
                            <a:schemeClr val="lt1"/>
                          </a:fontRef>
                        </p:style>
                      </p:sp>
                      <p:sp>
                        <p:nvSpPr>
                          <p:cNvPr id="240" name="Trapezoid 239"/>
                          <p:cNvSpPr/>
                          <p:nvPr/>
                        </p:nvSpPr>
                        <p:spPr>
                          <a:xfrm rot="7852468">
                            <a:off x="5781649" y="2522634"/>
                            <a:ext cx="192168" cy="257748"/>
                          </a:xfrm>
                          <a:prstGeom prst="trapezoid">
                            <a:avLst/>
                          </a:prstGeom>
                          <a:solidFill>
                            <a:schemeClr val="tx1"/>
                          </a:solidFill>
                          <a:ln>
                            <a:noFill/>
                          </a:ln>
                        </p:spPr>
                        <p:style>
                          <a:lnRef idx="1">
                            <a:schemeClr val="accent1"/>
                          </a:lnRef>
                          <a:fillRef idx="3">
                            <a:schemeClr val="accent1"/>
                          </a:fillRef>
                          <a:effectRef idx="2">
                            <a:schemeClr val="accent1"/>
                          </a:effectRef>
                          <a:fontRef idx="minor">
                            <a:schemeClr val="lt1"/>
                          </a:fontRef>
                        </p:style>
                      </p:sp>
                      <p:sp>
                        <p:nvSpPr>
                          <p:cNvPr id="241" name="Oval 240"/>
                          <p:cNvSpPr/>
                          <p:nvPr/>
                        </p:nvSpPr>
                        <p:spPr>
                          <a:xfrm>
                            <a:off x="5346398" y="2190008"/>
                            <a:ext cx="414478" cy="426028"/>
                          </a:xfrm>
                          <a:prstGeom prst="ellipse">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235" name="Straight Connector 234"/>
                        <p:cNvCxnSpPr/>
                        <p:nvPr/>
                      </p:nvCxnSpPr>
                      <p:spPr>
                        <a:xfrm>
                          <a:off x="5590966" y="1707499"/>
                          <a:ext cx="1339475" cy="1588"/>
                        </a:xfrm>
                        <a:prstGeom prst="line">
                          <a:avLst/>
                        </a:prstGeom>
                        <a:ln w="12700" cap="flat" cmpd="sng" algn="ctr">
                          <a:solidFill>
                            <a:srgbClr val="000000"/>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grpSp>
                </p:grpSp>
                <p:grpSp>
                  <p:nvGrpSpPr>
                    <p:cNvPr id="248" name="Group 247"/>
                    <p:cNvGrpSpPr/>
                    <p:nvPr/>
                  </p:nvGrpSpPr>
                  <p:grpSpPr>
                    <a:xfrm>
                      <a:off x="6476262" y="3729795"/>
                      <a:ext cx="514990" cy="701862"/>
                      <a:chOff x="3124200" y="3792261"/>
                      <a:chExt cx="1498100" cy="2160240"/>
                    </a:xfrm>
                  </p:grpSpPr>
                  <p:sp>
                    <p:nvSpPr>
                      <p:cNvPr id="249" name="Rectangle 248"/>
                      <p:cNvSpPr/>
                      <p:nvPr/>
                    </p:nvSpPr>
                    <p:spPr>
                      <a:xfrm rot="16200000">
                        <a:off x="2212766" y="4703695"/>
                        <a:ext cx="2160240" cy="337372"/>
                      </a:xfrm>
                      <a:prstGeom prst="rect">
                        <a:avLst/>
                      </a:prstGeom>
                      <a:solidFill>
                        <a:schemeClr val="bg2"/>
                      </a:solidFill>
                      <a:ln w="12700" cap="flat" cmpd="sng" algn="ctr">
                        <a:solidFill>
                          <a:srgbClr val="000000"/>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0" name="Rectangle 249"/>
                      <p:cNvSpPr/>
                      <p:nvPr/>
                    </p:nvSpPr>
                    <p:spPr>
                      <a:xfrm rot="16200000">
                        <a:off x="2961817" y="4292018"/>
                        <a:ext cx="2160240" cy="1160726"/>
                      </a:xfrm>
                      <a:prstGeom prst="rect">
                        <a:avLst/>
                      </a:prstGeom>
                      <a:solidFill>
                        <a:schemeClr val="bg1"/>
                      </a:solidFill>
                      <a:ln w="12700" cap="flat" cmpd="sng" algn="ctr">
                        <a:solidFill>
                          <a:srgbClr val="000000"/>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51" name="Group 131"/>
                      <p:cNvGrpSpPr/>
                      <p:nvPr/>
                    </p:nvGrpSpPr>
                    <p:grpSpPr>
                      <a:xfrm rot="16200000">
                        <a:off x="3153250" y="4470033"/>
                        <a:ext cx="1822715" cy="861951"/>
                        <a:chOff x="4900179" y="1705913"/>
                        <a:chExt cx="2736547" cy="1307701"/>
                      </a:xfrm>
                    </p:grpSpPr>
                    <p:grpSp>
                      <p:nvGrpSpPr>
                        <p:cNvPr id="252" name="Group 114"/>
                        <p:cNvGrpSpPr/>
                        <p:nvPr/>
                      </p:nvGrpSpPr>
                      <p:grpSpPr>
                        <a:xfrm rot="20672426">
                          <a:off x="4900179" y="1705913"/>
                          <a:ext cx="1317457" cy="1304504"/>
                          <a:chOff x="4890701" y="1724867"/>
                          <a:chExt cx="1317457" cy="1304504"/>
                        </a:xfrm>
                      </p:grpSpPr>
                      <p:sp>
                        <p:nvSpPr>
                          <p:cNvPr id="261" name="Oval 260"/>
                          <p:cNvSpPr/>
                          <p:nvPr/>
                        </p:nvSpPr>
                        <p:spPr>
                          <a:xfrm>
                            <a:off x="4890701" y="1724867"/>
                            <a:ext cx="1317457" cy="1304504"/>
                          </a:xfrm>
                          <a:prstGeom prst="ellipse">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2" name="Trapezoid 261"/>
                          <p:cNvSpPr/>
                          <p:nvPr/>
                        </p:nvSpPr>
                        <p:spPr>
                          <a:xfrm>
                            <a:off x="5457579" y="1861864"/>
                            <a:ext cx="202962" cy="269321"/>
                          </a:xfrm>
                          <a:prstGeom prst="trapezoid">
                            <a:avLst/>
                          </a:prstGeom>
                          <a:solidFill>
                            <a:schemeClr val="tx1"/>
                          </a:solidFill>
                          <a:ln>
                            <a:noFill/>
                          </a:ln>
                        </p:spPr>
                        <p:style>
                          <a:lnRef idx="1">
                            <a:schemeClr val="accent1"/>
                          </a:lnRef>
                          <a:fillRef idx="3">
                            <a:schemeClr val="accent1"/>
                          </a:fillRef>
                          <a:effectRef idx="2">
                            <a:schemeClr val="accent1"/>
                          </a:effectRef>
                          <a:fontRef idx="minor">
                            <a:schemeClr val="lt1"/>
                          </a:fontRef>
                        </p:style>
                      </p:sp>
                      <p:sp>
                        <p:nvSpPr>
                          <p:cNvPr id="263" name="Oval 262"/>
                          <p:cNvSpPr/>
                          <p:nvPr/>
                        </p:nvSpPr>
                        <p:spPr>
                          <a:xfrm>
                            <a:off x="5419667" y="2274864"/>
                            <a:ext cx="270711" cy="257562"/>
                          </a:xfrm>
                          <a:prstGeom prst="ellips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4" name="Trapezoid 263"/>
                          <p:cNvSpPr/>
                          <p:nvPr/>
                        </p:nvSpPr>
                        <p:spPr>
                          <a:xfrm rot="13747532" flipH="1">
                            <a:off x="5144303" y="2522633"/>
                            <a:ext cx="192168" cy="257748"/>
                          </a:xfrm>
                          <a:prstGeom prst="trapezoid">
                            <a:avLst/>
                          </a:prstGeom>
                          <a:solidFill>
                            <a:schemeClr val="tx1"/>
                          </a:solidFill>
                          <a:ln>
                            <a:noFill/>
                          </a:ln>
                        </p:spPr>
                        <p:style>
                          <a:lnRef idx="1">
                            <a:schemeClr val="accent1"/>
                          </a:lnRef>
                          <a:fillRef idx="3">
                            <a:schemeClr val="accent1"/>
                          </a:fillRef>
                          <a:effectRef idx="2">
                            <a:schemeClr val="accent1"/>
                          </a:effectRef>
                          <a:fontRef idx="minor">
                            <a:schemeClr val="lt1"/>
                          </a:fontRef>
                        </p:style>
                      </p:sp>
                      <p:sp>
                        <p:nvSpPr>
                          <p:cNvPr id="265" name="Trapezoid 264"/>
                          <p:cNvSpPr/>
                          <p:nvPr/>
                        </p:nvSpPr>
                        <p:spPr>
                          <a:xfrm rot="7852468">
                            <a:off x="5781649" y="2522634"/>
                            <a:ext cx="192168" cy="257748"/>
                          </a:xfrm>
                          <a:prstGeom prst="trapezoid">
                            <a:avLst/>
                          </a:prstGeom>
                          <a:solidFill>
                            <a:schemeClr val="tx1"/>
                          </a:solidFill>
                          <a:ln>
                            <a:noFill/>
                          </a:ln>
                        </p:spPr>
                        <p:style>
                          <a:lnRef idx="1">
                            <a:schemeClr val="accent1"/>
                          </a:lnRef>
                          <a:fillRef idx="3">
                            <a:schemeClr val="accent1"/>
                          </a:fillRef>
                          <a:effectRef idx="2">
                            <a:schemeClr val="accent1"/>
                          </a:effectRef>
                          <a:fontRef idx="minor">
                            <a:schemeClr val="lt1"/>
                          </a:fontRef>
                        </p:style>
                      </p:sp>
                      <p:sp>
                        <p:nvSpPr>
                          <p:cNvPr id="266" name="Oval 265"/>
                          <p:cNvSpPr/>
                          <p:nvPr/>
                        </p:nvSpPr>
                        <p:spPr>
                          <a:xfrm>
                            <a:off x="5346398" y="2190008"/>
                            <a:ext cx="414478" cy="426028"/>
                          </a:xfrm>
                          <a:prstGeom prst="ellipse">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53" name="Group 119"/>
                        <p:cNvGrpSpPr/>
                        <p:nvPr/>
                      </p:nvGrpSpPr>
                      <p:grpSpPr>
                        <a:xfrm rot="1384399">
                          <a:off x="6319269" y="1709110"/>
                          <a:ext cx="1317457" cy="1304504"/>
                          <a:chOff x="4890701" y="1724867"/>
                          <a:chExt cx="1317457" cy="1304504"/>
                        </a:xfrm>
                      </p:grpSpPr>
                      <p:sp>
                        <p:nvSpPr>
                          <p:cNvPr id="255" name="Oval 254"/>
                          <p:cNvSpPr/>
                          <p:nvPr/>
                        </p:nvSpPr>
                        <p:spPr>
                          <a:xfrm>
                            <a:off x="4890701" y="1724867"/>
                            <a:ext cx="1317457" cy="1304504"/>
                          </a:xfrm>
                          <a:prstGeom prst="ellipse">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6" name="Trapezoid 255"/>
                          <p:cNvSpPr/>
                          <p:nvPr/>
                        </p:nvSpPr>
                        <p:spPr>
                          <a:xfrm>
                            <a:off x="5457579" y="1861864"/>
                            <a:ext cx="202962" cy="269321"/>
                          </a:xfrm>
                          <a:prstGeom prst="trapezoid">
                            <a:avLst/>
                          </a:prstGeom>
                          <a:solidFill>
                            <a:schemeClr val="tx1"/>
                          </a:solidFill>
                          <a:ln>
                            <a:noFill/>
                          </a:ln>
                        </p:spPr>
                        <p:style>
                          <a:lnRef idx="1">
                            <a:schemeClr val="accent1"/>
                          </a:lnRef>
                          <a:fillRef idx="3">
                            <a:schemeClr val="accent1"/>
                          </a:fillRef>
                          <a:effectRef idx="2">
                            <a:schemeClr val="accent1"/>
                          </a:effectRef>
                          <a:fontRef idx="minor">
                            <a:schemeClr val="lt1"/>
                          </a:fontRef>
                        </p:style>
                      </p:sp>
                      <p:sp>
                        <p:nvSpPr>
                          <p:cNvPr id="257" name="Oval 256"/>
                          <p:cNvSpPr/>
                          <p:nvPr/>
                        </p:nvSpPr>
                        <p:spPr>
                          <a:xfrm>
                            <a:off x="5419667" y="2274864"/>
                            <a:ext cx="270711" cy="257562"/>
                          </a:xfrm>
                          <a:prstGeom prst="ellips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8" name="Trapezoid 257"/>
                          <p:cNvSpPr/>
                          <p:nvPr/>
                        </p:nvSpPr>
                        <p:spPr>
                          <a:xfrm rot="13747532" flipH="1">
                            <a:off x="5144303" y="2522633"/>
                            <a:ext cx="192168" cy="257748"/>
                          </a:xfrm>
                          <a:prstGeom prst="trapezoid">
                            <a:avLst/>
                          </a:prstGeom>
                          <a:solidFill>
                            <a:schemeClr val="tx1"/>
                          </a:solidFill>
                          <a:ln>
                            <a:noFill/>
                          </a:ln>
                        </p:spPr>
                        <p:style>
                          <a:lnRef idx="1">
                            <a:schemeClr val="accent1"/>
                          </a:lnRef>
                          <a:fillRef idx="3">
                            <a:schemeClr val="accent1"/>
                          </a:fillRef>
                          <a:effectRef idx="2">
                            <a:schemeClr val="accent1"/>
                          </a:effectRef>
                          <a:fontRef idx="minor">
                            <a:schemeClr val="lt1"/>
                          </a:fontRef>
                        </p:style>
                      </p:sp>
                      <p:sp>
                        <p:nvSpPr>
                          <p:cNvPr id="259" name="Trapezoid 258"/>
                          <p:cNvSpPr/>
                          <p:nvPr/>
                        </p:nvSpPr>
                        <p:spPr>
                          <a:xfrm rot="7852468">
                            <a:off x="5781649" y="2522634"/>
                            <a:ext cx="192168" cy="257748"/>
                          </a:xfrm>
                          <a:prstGeom prst="trapezoid">
                            <a:avLst/>
                          </a:prstGeom>
                          <a:solidFill>
                            <a:schemeClr val="tx1"/>
                          </a:solidFill>
                          <a:ln>
                            <a:noFill/>
                          </a:ln>
                        </p:spPr>
                        <p:style>
                          <a:lnRef idx="1">
                            <a:schemeClr val="accent1"/>
                          </a:lnRef>
                          <a:fillRef idx="3">
                            <a:schemeClr val="accent1"/>
                          </a:fillRef>
                          <a:effectRef idx="2">
                            <a:schemeClr val="accent1"/>
                          </a:effectRef>
                          <a:fontRef idx="minor">
                            <a:schemeClr val="lt1"/>
                          </a:fontRef>
                        </p:style>
                      </p:sp>
                      <p:sp>
                        <p:nvSpPr>
                          <p:cNvPr id="260" name="Oval 259"/>
                          <p:cNvSpPr/>
                          <p:nvPr/>
                        </p:nvSpPr>
                        <p:spPr>
                          <a:xfrm>
                            <a:off x="5346398" y="2190008"/>
                            <a:ext cx="414478" cy="426028"/>
                          </a:xfrm>
                          <a:prstGeom prst="ellipse">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254" name="Straight Connector 253"/>
                        <p:cNvCxnSpPr/>
                        <p:nvPr/>
                      </p:nvCxnSpPr>
                      <p:spPr>
                        <a:xfrm>
                          <a:off x="5590966" y="1707499"/>
                          <a:ext cx="1339475" cy="1588"/>
                        </a:xfrm>
                        <a:prstGeom prst="line">
                          <a:avLst/>
                        </a:prstGeom>
                        <a:ln w="12700" cap="flat" cmpd="sng" algn="ctr">
                          <a:solidFill>
                            <a:srgbClr val="000000"/>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grpSp>
                </p:grpSp>
              </p:grpSp>
              <p:grpSp>
                <p:nvGrpSpPr>
                  <p:cNvPr id="268" name="Group 267"/>
                  <p:cNvGrpSpPr/>
                  <p:nvPr/>
                </p:nvGrpSpPr>
                <p:grpSpPr>
                  <a:xfrm>
                    <a:off x="5220072" y="1760258"/>
                    <a:ext cx="1223724" cy="701862"/>
                    <a:chOff x="5767528" y="3729795"/>
                    <a:chExt cx="1223724" cy="701862"/>
                  </a:xfrm>
                </p:grpSpPr>
                <p:grpSp>
                  <p:nvGrpSpPr>
                    <p:cNvPr id="269" name="Group 268"/>
                    <p:cNvGrpSpPr/>
                    <p:nvPr/>
                  </p:nvGrpSpPr>
                  <p:grpSpPr>
                    <a:xfrm>
                      <a:off x="5767528" y="3729795"/>
                      <a:ext cx="514990" cy="701862"/>
                      <a:chOff x="3124200" y="3792261"/>
                      <a:chExt cx="1498100" cy="2160240"/>
                    </a:xfrm>
                  </p:grpSpPr>
                  <p:sp>
                    <p:nvSpPr>
                      <p:cNvPr id="289" name="Rectangle 288"/>
                      <p:cNvSpPr/>
                      <p:nvPr/>
                    </p:nvSpPr>
                    <p:spPr>
                      <a:xfrm rot="16200000">
                        <a:off x="2212766" y="4703695"/>
                        <a:ext cx="2160240" cy="337372"/>
                      </a:xfrm>
                      <a:prstGeom prst="rect">
                        <a:avLst/>
                      </a:prstGeom>
                      <a:solidFill>
                        <a:schemeClr val="bg2"/>
                      </a:solidFill>
                      <a:ln w="12700" cap="flat" cmpd="sng" algn="ctr">
                        <a:solidFill>
                          <a:srgbClr val="000000"/>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0" name="Rectangle 289"/>
                      <p:cNvSpPr/>
                      <p:nvPr/>
                    </p:nvSpPr>
                    <p:spPr>
                      <a:xfrm rot="16200000">
                        <a:off x="2961817" y="4292018"/>
                        <a:ext cx="2160240" cy="1160726"/>
                      </a:xfrm>
                      <a:prstGeom prst="rect">
                        <a:avLst/>
                      </a:prstGeom>
                      <a:solidFill>
                        <a:schemeClr val="bg1"/>
                      </a:solidFill>
                      <a:ln w="12700" cap="flat" cmpd="sng" algn="ctr">
                        <a:solidFill>
                          <a:srgbClr val="000000"/>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91" name="Group 131"/>
                      <p:cNvGrpSpPr/>
                      <p:nvPr/>
                    </p:nvGrpSpPr>
                    <p:grpSpPr>
                      <a:xfrm rot="16200000">
                        <a:off x="3153250" y="4470033"/>
                        <a:ext cx="1822715" cy="861951"/>
                        <a:chOff x="4900179" y="1705913"/>
                        <a:chExt cx="2736547" cy="1307701"/>
                      </a:xfrm>
                    </p:grpSpPr>
                    <p:grpSp>
                      <p:nvGrpSpPr>
                        <p:cNvPr id="292" name="Group 114"/>
                        <p:cNvGrpSpPr/>
                        <p:nvPr/>
                      </p:nvGrpSpPr>
                      <p:grpSpPr>
                        <a:xfrm rot="20672426">
                          <a:off x="4900179" y="1705913"/>
                          <a:ext cx="1317457" cy="1304504"/>
                          <a:chOff x="4890701" y="1724867"/>
                          <a:chExt cx="1317457" cy="1304504"/>
                        </a:xfrm>
                      </p:grpSpPr>
                      <p:sp>
                        <p:nvSpPr>
                          <p:cNvPr id="301" name="Oval 300"/>
                          <p:cNvSpPr/>
                          <p:nvPr/>
                        </p:nvSpPr>
                        <p:spPr>
                          <a:xfrm>
                            <a:off x="4890701" y="1724867"/>
                            <a:ext cx="1317457" cy="1304504"/>
                          </a:xfrm>
                          <a:prstGeom prst="ellipse">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2" name="Trapezoid 301"/>
                          <p:cNvSpPr/>
                          <p:nvPr/>
                        </p:nvSpPr>
                        <p:spPr>
                          <a:xfrm>
                            <a:off x="5457579" y="1861864"/>
                            <a:ext cx="202962" cy="269321"/>
                          </a:xfrm>
                          <a:prstGeom prst="trapezoid">
                            <a:avLst/>
                          </a:prstGeom>
                          <a:solidFill>
                            <a:schemeClr val="tx1"/>
                          </a:solidFill>
                          <a:ln>
                            <a:noFill/>
                          </a:ln>
                        </p:spPr>
                        <p:style>
                          <a:lnRef idx="1">
                            <a:schemeClr val="accent1"/>
                          </a:lnRef>
                          <a:fillRef idx="3">
                            <a:schemeClr val="accent1"/>
                          </a:fillRef>
                          <a:effectRef idx="2">
                            <a:schemeClr val="accent1"/>
                          </a:effectRef>
                          <a:fontRef idx="minor">
                            <a:schemeClr val="lt1"/>
                          </a:fontRef>
                        </p:style>
                      </p:sp>
                      <p:sp>
                        <p:nvSpPr>
                          <p:cNvPr id="303" name="Oval 302"/>
                          <p:cNvSpPr/>
                          <p:nvPr/>
                        </p:nvSpPr>
                        <p:spPr>
                          <a:xfrm>
                            <a:off x="5419667" y="2274864"/>
                            <a:ext cx="270711" cy="257562"/>
                          </a:xfrm>
                          <a:prstGeom prst="ellips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4" name="Trapezoid 303"/>
                          <p:cNvSpPr/>
                          <p:nvPr/>
                        </p:nvSpPr>
                        <p:spPr>
                          <a:xfrm rot="13747532" flipH="1">
                            <a:off x="5144303" y="2522633"/>
                            <a:ext cx="192168" cy="257748"/>
                          </a:xfrm>
                          <a:prstGeom prst="trapezoid">
                            <a:avLst/>
                          </a:prstGeom>
                          <a:solidFill>
                            <a:schemeClr val="tx1"/>
                          </a:solidFill>
                          <a:ln>
                            <a:noFill/>
                          </a:ln>
                        </p:spPr>
                        <p:style>
                          <a:lnRef idx="1">
                            <a:schemeClr val="accent1"/>
                          </a:lnRef>
                          <a:fillRef idx="3">
                            <a:schemeClr val="accent1"/>
                          </a:fillRef>
                          <a:effectRef idx="2">
                            <a:schemeClr val="accent1"/>
                          </a:effectRef>
                          <a:fontRef idx="minor">
                            <a:schemeClr val="lt1"/>
                          </a:fontRef>
                        </p:style>
                      </p:sp>
                      <p:sp>
                        <p:nvSpPr>
                          <p:cNvPr id="305" name="Trapezoid 304"/>
                          <p:cNvSpPr/>
                          <p:nvPr/>
                        </p:nvSpPr>
                        <p:spPr>
                          <a:xfrm rot="7852468">
                            <a:off x="5781649" y="2522634"/>
                            <a:ext cx="192168" cy="257748"/>
                          </a:xfrm>
                          <a:prstGeom prst="trapezoid">
                            <a:avLst/>
                          </a:prstGeom>
                          <a:solidFill>
                            <a:schemeClr val="tx1"/>
                          </a:solidFill>
                          <a:ln>
                            <a:noFill/>
                          </a:ln>
                        </p:spPr>
                        <p:style>
                          <a:lnRef idx="1">
                            <a:schemeClr val="accent1"/>
                          </a:lnRef>
                          <a:fillRef idx="3">
                            <a:schemeClr val="accent1"/>
                          </a:fillRef>
                          <a:effectRef idx="2">
                            <a:schemeClr val="accent1"/>
                          </a:effectRef>
                          <a:fontRef idx="minor">
                            <a:schemeClr val="lt1"/>
                          </a:fontRef>
                        </p:style>
                      </p:sp>
                      <p:sp>
                        <p:nvSpPr>
                          <p:cNvPr id="306" name="Oval 305"/>
                          <p:cNvSpPr/>
                          <p:nvPr/>
                        </p:nvSpPr>
                        <p:spPr>
                          <a:xfrm>
                            <a:off x="5346398" y="2190008"/>
                            <a:ext cx="414478" cy="426028"/>
                          </a:xfrm>
                          <a:prstGeom prst="ellipse">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93" name="Group 119"/>
                        <p:cNvGrpSpPr/>
                        <p:nvPr/>
                      </p:nvGrpSpPr>
                      <p:grpSpPr>
                        <a:xfrm rot="1384399">
                          <a:off x="6319269" y="1709110"/>
                          <a:ext cx="1317457" cy="1304504"/>
                          <a:chOff x="4890701" y="1724867"/>
                          <a:chExt cx="1317457" cy="1304504"/>
                        </a:xfrm>
                      </p:grpSpPr>
                      <p:sp>
                        <p:nvSpPr>
                          <p:cNvPr id="295" name="Oval 294"/>
                          <p:cNvSpPr/>
                          <p:nvPr/>
                        </p:nvSpPr>
                        <p:spPr>
                          <a:xfrm>
                            <a:off x="4890701" y="1724867"/>
                            <a:ext cx="1317457" cy="1304504"/>
                          </a:xfrm>
                          <a:prstGeom prst="ellipse">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6" name="Trapezoid 295"/>
                          <p:cNvSpPr/>
                          <p:nvPr/>
                        </p:nvSpPr>
                        <p:spPr>
                          <a:xfrm>
                            <a:off x="5457579" y="1861864"/>
                            <a:ext cx="202962" cy="269321"/>
                          </a:xfrm>
                          <a:prstGeom prst="trapezoid">
                            <a:avLst/>
                          </a:prstGeom>
                          <a:solidFill>
                            <a:schemeClr val="tx1"/>
                          </a:solidFill>
                          <a:ln>
                            <a:noFill/>
                          </a:ln>
                        </p:spPr>
                        <p:style>
                          <a:lnRef idx="1">
                            <a:schemeClr val="accent1"/>
                          </a:lnRef>
                          <a:fillRef idx="3">
                            <a:schemeClr val="accent1"/>
                          </a:fillRef>
                          <a:effectRef idx="2">
                            <a:schemeClr val="accent1"/>
                          </a:effectRef>
                          <a:fontRef idx="minor">
                            <a:schemeClr val="lt1"/>
                          </a:fontRef>
                        </p:style>
                      </p:sp>
                      <p:sp>
                        <p:nvSpPr>
                          <p:cNvPr id="297" name="Oval 296"/>
                          <p:cNvSpPr/>
                          <p:nvPr/>
                        </p:nvSpPr>
                        <p:spPr>
                          <a:xfrm>
                            <a:off x="5419667" y="2274864"/>
                            <a:ext cx="270711" cy="257562"/>
                          </a:xfrm>
                          <a:prstGeom prst="ellips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8" name="Trapezoid 297"/>
                          <p:cNvSpPr/>
                          <p:nvPr/>
                        </p:nvSpPr>
                        <p:spPr>
                          <a:xfrm rot="13747532" flipH="1">
                            <a:off x="5144303" y="2522633"/>
                            <a:ext cx="192168" cy="257748"/>
                          </a:xfrm>
                          <a:prstGeom prst="trapezoid">
                            <a:avLst/>
                          </a:prstGeom>
                          <a:solidFill>
                            <a:schemeClr val="tx1"/>
                          </a:solidFill>
                          <a:ln>
                            <a:noFill/>
                          </a:ln>
                        </p:spPr>
                        <p:style>
                          <a:lnRef idx="1">
                            <a:schemeClr val="accent1"/>
                          </a:lnRef>
                          <a:fillRef idx="3">
                            <a:schemeClr val="accent1"/>
                          </a:fillRef>
                          <a:effectRef idx="2">
                            <a:schemeClr val="accent1"/>
                          </a:effectRef>
                          <a:fontRef idx="minor">
                            <a:schemeClr val="lt1"/>
                          </a:fontRef>
                        </p:style>
                      </p:sp>
                      <p:sp>
                        <p:nvSpPr>
                          <p:cNvPr id="299" name="Trapezoid 298"/>
                          <p:cNvSpPr/>
                          <p:nvPr/>
                        </p:nvSpPr>
                        <p:spPr>
                          <a:xfrm rot="7852468">
                            <a:off x="5781649" y="2522634"/>
                            <a:ext cx="192168" cy="257748"/>
                          </a:xfrm>
                          <a:prstGeom prst="trapezoid">
                            <a:avLst/>
                          </a:prstGeom>
                          <a:solidFill>
                            <a:schemeClr val="tx1"/>
                          </a:solidFill>
                          <a:ln>
                            <a:noFill/>
                          </a:ln>
                        </p:spPr>
                        <p:style>
                          <a:lnRef idx="1">
                            <a:schemeClr val="accent1"/>
                          </a:lnRef>
                          <a:fillRef idx="3">
                            <a:schemeClr val="accent1"/>
                          </a:fillRef>
                          <a:effectRef idx="2">
                            <a:schemeClr val="accent1"/>
                          </a:effectRef>
                          <a:fontRef idx="minor">
                            <a:schemeClr val="lt1"/>
                          </a:fontRef>
                        </p:style>
                      </p:sp>
                      <p:sp>
                        <p:nvSpPr>
                          <p:cNvPr id="300" name="Oval 299"/>
                          <p:cNvSpPr/>
                          <p:nvPr/>
                        </p:nvSpPr>
                        <p:spPr>
                          <a:xfrm>
                            <a:off x="5346398" y="2190008"/>
                            <a:ext cx="414478" cy="426028"/>
                          </a:xfrm>
                          <a:prstGeom prst="ellipse">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294" name="Straight Connector 293"/>
                        <p:cNvCxnSpPr/>
                        <p:nvPr/>
                      </p:nvCxnSpPr>
                      <p:spPr>
                        <a:xfrm>
                          <a:off x="5590966" y="1707499"/>
                          <a:ext cx="1339475" cy="1588"/>
                        </a:xfrm>
                        <a:prstGeom prst="line">
                          <a:avLst/>
                        </a:prstGeom>
                        <a:ln w="12700" cap="flat" cmpd="sng" algn="ctr">
                          <a:solidFill>
                            <a:srgbClr val="000000"/>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grpSp>
                </p:grpSp>
                <p:grpSp>
                  <p:nvGrpSpPr>
                    <p:cNvPr id="270" name="Group 269"/>
                    <p:cNvGrpSpPr/>
                    <p:nvPr/>
                  </p:nvGrpSpPr>
                  <p:grpSpPr>
                    <a:xfrm>
                      <a:off x="6476262" y="3729795"/>
                      <a:ext cx="514990" cy="701862"/>
                      <a:chOff x="3124200" y="3792261"/>
                      <a:chExt cx="1498100" cy="2160240"/>
                    </a:xfrm>
                  </p:grpSpPr>
                  <p:sp>
                    <p:nvSpPr>
                      <p:cNvPr id="271" name="Rectangle 270"/>
                      <p:cNvSpPr/>
                      <p:nvPr/>
                    </p:nvSpPr>
                    <p:spPr>
                      <a:xfrm rot="16200000">
                        <a:off x="2212766" y="4703695"/>
                        <a:ext cx="2160240" cy="337372"/>
                      </a:xfrm>
                      <a:prstGeom prst="rect">
                        <a:avLst/>
                      </a:prstGeom>
                      <a:solidFill>
                        <a:schemeClr val="bg2"/>
                      </a:solidFill>
                      <a:ln w="12700" cap="flat" cmpd="sng" algn="ctr">
                        <a:solidFill>
                          <a:srgbClr val="000000"/>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2" name="Rectangle 271"/>
                      <p:cNvSpPr/>
                      <p:nvPr/>
                    </p:nvSpPr>
                    <p:spPr>
                      <a:xfrm rot="16200000">
                        <a:off x="2961817" y="4292018"/>
                        <a:ext cx="2160240" cy="1160726"/>
                      </a:xfrm>
                      <a:prstGeom prst="rect">
                        <a:avLst/>
                      </a:prstGeom>
                      <a:solidFill>
                        <a:schemeClr val="bg1"/>
                      </a:solidFill>
                      <a:ln w="12700" cap="flat" cmpd="sng" algn="ctr">
                        <a:solidFill>
                          <a:srgbClr val="000000"/>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73" name="Group 131"/>
                      <p:cNvGrpSpPr/>
                      <p:nvPr/>
                    </p:nvGrpSpPr>
                    <p:grpSpPr>
                      <a:xfrm rot="16200000">
                        <a:off x="3153250" y="4470033"/>
                        <a:ext cx="1822715" cy="861951"/>
                        <a:chOff x="4900179" y="1705913"/>
                        <a:chExt cx="2736547" cy="1307701"/>
                      </a:xfrm>
                    </p:grpSpPr>
                    <p:grpSp>
                      <p:nvGrpSpPr>
                        <p:cNvPr id="274" name="Group 114"/>
                        <p:cNvGrpSpPr/>
                        <p:nvPr/>
                      </p:nvGrpSpPr>
                      <p:grpSpPr>
                        <a:xfrm rot="20672426">
                          <a:off x="4900179" y="1705913"/>
                          <a:ext cx="1317457" cy="1304504"/>
                          <a:chOff x="4890701" y="1724867"/>
                          <a:chExt cx="1317457" cy="1304504"/>
                        </a:xfrm>
                      </p:grpSpPr>
                      <p:sp>
                        <p:nvSpPr>
                          <p:cNvPr id="283" name="Oval 282"/>
                          <p:cNvSpPr/>
                          <p:nvPr/>
                        </p:nvSpPr>
                        <p:spPr>
                          <a:xfrm>
                            <a:off x="4890701" y="1724867"/>
                            <a:ext cx="1317457" cy="1304504"/>
                          </a:xfrm>
                          <a:prstGeom prst="ellipse">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4" name="Trapezoid 283"/>
                          <p:cNvSpPr/>
                          <p:nvPr/>
                        </p:nvSpPr>
                        <p:spPr>
                          <a:xfrm>
                            <a:off x="5457579" y="1861864"/>
                            <a:ext cx="202962" cy="269321"/>
                          </a:xfrm>
                          <a:prstGeom prst="trapezoid">
                            <a:avLst/>
                          </a:prstGeom>
                          <a:solidFill>
                            <a:schemeClr val="tx1"/>
                          </a:solidFill>
                          <a:ln>
                            <a:noFill/>
                          </a:ln>
                        </p:spPr>
                        <p:style>
                          <a:lnRef idx="1">
                            <a:schemeClr val="accent1"/>
                          </a:lnRef>
                          <a:fillRef idx="3">
                            <a:schemeClr val="accent1"/>
                          </a:fillRef>
                          <a:effectRef idx="2">
                            <a:schemeClr val="accent1"/>
                          </a:effectRef>
                          <a:fontRef idx="minor">
                            <a:schemeClr val="lt1"/>
                          </a:fontRef>
                        </p:style>
                      </p:sp>
                      <p:sp>
                        <p:nvSpPr>
                          <p:cNvPr id="285" name="Oval 284"/>
                          <p:cNvSpPr/>
                          <p:nvPr/>
                        </p:nvSpPr>
                        <p:spPr>
                          <a:xfrm>
                            <a:off x="5419667" y="2274864"/>
                            <a:ext cx="270711" cy="257562"/>
                          </a:xfrm>
                          <a:prstGeom prst="ellips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6" name="Trapezoid 285"/>
                          <p:cNvSpPr/>
                          <p:nvPr/>
                        </p:nvSpPr>
                        <p:spPr>
                          <a:xfrm rot="13747532" flipH="1">
                            <a:off x="5144303" y="2522633"/>
                            <a:ext cx="192168" cy="257748"/>
                          </a:xfrm>
                          <a:prstGeom prst="trapezoid">
                            <a:avLst/>
                          </a:prstGeom>
                          <a:solidFill>
                            <a:schemeClr val="tx1"/>
                          </a:solidFill>
                          <a:ln>
                            <a:noFill/>
                          </a:ln>
                        </p:spPr>
                        <p:style>
                          <a:lnRef idx="1">
                            <a:schemeClr val="accent1"/>
                          </a:lnRef>
                          <a:fillRef idx="3">
                            <a:schemeClr val="accent1"/>
                          </a:fillRef>
                          <a:effectRef idx="2">
                            <a:schemeClr val="accent1"/>
                          </a:effectRef>
                          <a:fontRef idx="minor">
                            <a:schemeClr val="lt1"/>
                          </a:fontRef>
                        </p:style>
                      </p:sp>
                      <p:sp>
                        <p:nvSpPr>
                          <p:cNvPr id="287" name="Trapezoid 286"/>
                          <p:cNvSpPr/>
                          <p:nvPr/>
                        </p:nvSpPr>
                        <p:spPr>
                          <a:xfrm rot="7852468">
                            <a:off x="5781649" y="2522634"/>
                            <a:ext cx="192168" cy="257748"/>
                          </a:xfrm>
                          <a:prstGeom prst="trapezoid">
                            <a:avLst/>
                          </a:prstGeom>
                          <a:solidFill>
                            <a:schemeClr val="tx1"/>
                          </a:solidFill>
                          <a:ln>
                            <a:noFill/>
                          </a:ln>
                        </p:spPr>
                        <p:style>
                          <a:lnRef idx="1">
                            <a:schemeClr val="accent1"/>
                          </a:lnRef>
                          <a:fillRef idx="3">
                            <a:schemeClr val="accent1"/>
                          </a:fillRef>
                          <a:effectRef idx="2">
                            <a:schemeClr val="accent1"/>
                          </a:effectRef>
                          <a:fontRef idx="minor">
                            <a:schemeClr val="lt1"/>
                          </a:fontRef>
                        </p:style>
                      </p:sp>
                      <p:sp>
                        <p:nvSpPr>
                          <p:cNvPr id="288" name="Oval 287"/>
                          <p:cNvSpPr/>
                          <p:nvPr/>
                        </p:nvSpPr>
                        <p:spPr>
                          <a:xfrm>
                            <a:off x="5346398" y="2190008"/>
                            <a:ext cx="414478" cy="426028"/>
                          </a:xfrm>
                          <a:prstGeom prst="ellipse">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75" name="Group 119"/>
                        <p:cNvGrpSpPr/>
                        <p:nvPr/>
                      </p:nvGrpSpPr>
                      <p:grpSpPr>
                        <a:xfrm rot="1384399">
                          <a:off x="6319269" y="1709110"/>
                          <a:ext cx="1317457" cy="1304504"/>
                          <a:chOff x="4890701" y="1724867"/>
                          <a:chExt cx="1317457" cy="1304504"/>
                        </a:xfrm>
                      </p:grpSpPr>
                      <p:sp>
                        <p:nvSpPr>
                          <p:cNvPr id="277" name="Oval 276"/>
                          <p:cNvSpPr/>
                          <p:nvPr/>
                        </p:nvSpPr>
                        <p:spPr>
                          <a:xfrm>
                            <a:off x="4890701" y="1724867"/>
                            <a:ext cx="1317457" cy="1304504"/>
                          </a:xfrm>
                          <a:prstGeom prst="ellipse">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8" name="Trapezoid 277"/>
                          <p:cNvSpPr/>
                          <p:nvPr/>
                        </p:nvSpPr>
                        <p:spPr>
                          <a:xfrm>
                            <a:off x="5457579" y="1861864"/>
                            <a:ext cx="202962" cy="269321"/>
                          </a:xfrm>
                          <a:prstGeom prst="trapezoid">
                            <a:avLst/>
                          </a:prstGeom>
                          <a:solidFill>
                            <a:schemeClr val="tx1"/>
                          </a:solidFill>
                          <a:ln>
                            <a:noFill/>
                          </a:ln>
                        </p:spPr>
                        <p:style>
                          <a:lnRef idx="1">
                            <a:schemeClr val="accent1"/>
                          </a:lnRef>
                          <a:fillRef idx="3">
                            <a:schemeClr val="accent1"/>
                          </a:fillRef>
                          <a:effectRef idx="2">
                            <a:schemeClr val="accent1"/>
                          </a:effectRef>
                          <a:fontRef idx="minor">
                            <a:schemeClr val="lt1"/>
                          </a:fontRef>
                        </p:style>
                      </p:sp>
                      <p:sp>
                        <p:nvSpPr>
                          <p:cNvPr id="279" name="Oval 278"/>
                          <p:cNvSpPr/>
                          <p:nvPr/>
                        </p:nvSpPr>
                        <p:spPr>
                          <a:xfrm>
                            <a:off x="5419667" y="2274864"/>
                            <a:ext cx="270711" cy="257562"/>
                          </a:xfrm>
                          <a:prstGeom prst="ellips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0" name="Trapezoid 279"/>
                          <p:cNvSpPr/>
                          <p:nvPr/>
                        </p:nvSpPr>
                        <p:spPr>
                          <a:xfrm rot="13747532" flipH="1">
                            <a:off x="5144303" y="2522633"/>
                            <a:ext cx="192168" cy="257748"/>
                          </a:xfrm>
                          <a:prstGeom prst="trapezoid">
                            <a:avLst/>
                          </a:prstGeom>
                          <a:solidFill>
                            <a:schemeClr val="tx1"/>
                          </a:solidFill>
                          <a:ln>
                            <a:noFill/>
                          </a:ln>
                        </p:spPr>
                        <p:style>
                          <a:lnRef idx="1">
                            <a:schemeClr val="accent1"/>
                          </a:lnRef>
                          <a:fillRef idx="3">
                            <a:schemeClr val="accent1"/>
                          </a:fillRef>
                          <a:effectRef idx="2">
                            <a:schemeClr val="accent1"/>
                          </a:effectRef>
                          <a:fontRef idx="minor">
                            <a:schemeClr val="lt1"/>
                          </a:fontRef>
                        </p:style>
                      </p:sp>
                      <p:sp>
                        <p:nvSpPr>
                          <p:cNvPr id="281" name="Trapezoid 280"/>
                          <p:cNvSpPr/>
                          <p:nvPr/>
                        </p:nvSpPr>
                        <p:spPr>
                          <a:xfrm rot="7852468">
                            <a:off x="5781649" y="2522634"/>
                            <a:ext cx="192168" cy="257748"/>
                          </a:xfrm>
                          <a:prstGeom prst="trapezoid">
                            <a:avLst/>
                          </a:prstGeom>
                          <a:solidFill>
                            <a:schemeClr val="tx1"/>
                          </a:solidFill>
                          <a:ln>
                            <a:noFill/>
                          </a:ln>
                        </p:spPr>
                        <p:style>
                          <a:lnRef idx="1">
                            <a:schemeClr val="accent1"/>
                          </a:lnRef>
                          <a:fillRef idx="3">
                            <a:schemeClr val="accent1"/>
                          </a:fillRef>
                          <a:effectRef idx="2">
                            <a:schemeClr val="accent1"/>
                          </a:effectRef>
                          <a:fontRef idx="minor">
                            <a:schemeClr val="lt1"/>
                          </a:fontRef>
                        </p:style>
                      </p:sp>
                      <p:sp>
                        <p:nvSpPr>
                          <p:cNvPr id="282" name="Oval 281"/>
                          <p:cNvSpPr/>
                          <p:nvPr/>
                        </p:nvSpPr>
                        <p:spPr>
                          <a:xfrm>
                            <a:off x="5346398" y="2190008"/>
                            <a:ext cx="414478" cy="426028"/>
                          </a:xfrm>
                          <a:prstGeom prst="ellipse">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276" name="Straight Connector 275"/>
                        <p:cNvCxnSpPr/>
                        <p:nvPr/>
                      </p:nvCxnSpPr>
                      <p:spPr>
                        <a:xfrm>
                          <a:off x="5590966" y="1707499"/>
                          <a:ext cx="1339475" cy="1588"/>
                        </a:xfrm>
                        <a:prstGeom prst="line">
                          <a:avLst/>
                        </a:prstGeom>
                        <a:ln w="12700" cap="flat" cmpd="sng" algn="ctr">
                          <a:solidFill>
                            <a:srgbClr val="000000"/>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grpSp>
                </p:grpSp>
              </p:grpSp>
            </p:grpSp>
          </p:grpSp>
          <p:sp>
            <p:nvSpPr>
              <p:cNvPr id="314" name="TextBox 313"/>
              <p:cNvSpPr txBox="1"/>
              <p:nvPr/>
            </p:nvSpPr>
            <p:spPr>
              <a:xfrm>
                <a:off x="7253722" y="988228"/>
                <a:ext cx="685216" cy="369332"/>
              </a:xfrm>
              <a:prstGeom prst="rect">
                <a:avLst/>
              </a:prstGeom>
              <a:noFill/>
            </p:spPr>
            <p:txBody>
              <a:bodyPr wrap="none" rtlCol="0">
                <a:spAutoFit/>
              </a:bodyPr>
              <a:lstStyle/>
              <a:p>
                <a:r>
                  <a:rPr lang="en-US" dirty="0"/>
                  <a:t>Tape</a:t>
                </a:r>
              </a:p>
            </p:txBody>
          </p:sp>
        </p:grpSp>
        <p:sp>
          <p:nvSpPr>
            <p:cNvPr id="130" name="TextBox 129"/>
            <p:cNvSpPr txBox="1"/>
            <p:nvPr/>
          </p:nvSpPr>
          <p:spPr>
            <a:xfrm>
              <a:off x="6416158" y="3645148"/>
              <a:ext cx="2480166" cy="1477328"/>
            </a:xfrm>
            <a:prstGeom prst="rect">
              <a:avLst/>
            </a:prstGeom>
            <a:noFill/>
          </p:spPr>
          <p:txBody>
            <a:bodyPr wrap="none" rtlCol="0">
              <a:spAutoFit/>
            </a:bodyPr>
            <a:lstStyle/>
            <a:p>
              <a:r>
                <a:rPr lang="en-US" dirty="0"/>
                <a:t>2 redundant sites</a:t>
              </a:r>
            </a:p>
            <a:p>
              <a:pPr marL="285750" indent="-285750">
                <a:buFontTx/>
                <a:buChar char="-"/>
              </a:pPr>
              <a:r>
                <a:rPr lang="en-US" dirty="0"/>
                <a:t>30 </a:t>
              </a:r>
              <a:r>
                <a:rPr lang="en-US" dirty="0" err="1"/>
                <a:t>kms</a:t>
              </a:r>
              <a:r>
                <a:rPr lang="en-US" dirty="0"/>
                <a:t> apart</a:t>
              </a:r>
            </a:p>
            <a:p>
              <a:pPr marL="285750" indent="-285750">
                <a:buFontTx/>
                <a:buChar char="-"/>
              </a:pPr>
              <a:r>
                <a:rPr lang="en-US" dirty="0"/>
                <a:t>2.5 PB per site</a:t>
              </a:r>
            </a:p>
            <a:p>
              <a:pPr marL="285750" indent="-285750">
                <a:buFontTx/>
                <a:buChar char="-"/>
              </a:pPr>
              <a:r>
                <a:rPr lang="en-US" dirty="0"/>
                <a:t>10 GigE connection</a:t>
              </a:r>
            </a:p>
            <a:p>
              <a:pPr marL="285750" indent="-285750">
                <a:buFontTx/>
                <a:buChar char="-"/>
              </a:pPr>
              <a:r>
                <a:rPr lang="en-US" dirty="0"/>
                <a:t>Nightly updates</a:t>
              </a:r>
            </a:p>
          </p:txBody>
        </p:sp>
      </p:grpSp>
    </p:spTree>
    <p:extLst>
      <p:ext uri="{BB962C8B-B14F-4D97-AF65-F5344CB8AC3E}">
        <p14:creationId xmlns:p14="http://schemas.microsoft.com/office/powerpoint/2010/main" val="8465469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195266"/>
            <a:ext cx="9144000" cy="958246"/>
          </a:xfrm>
          <a:prstGeom prst="rect">
            <a:avLst/>
          </a:prstGeom>
          <a:solidFill>
            <a:schemeClr val="bg1">
              <a:alpha val="5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p:cNvSpPr>
            <a:spLocks noGrp="1"/>
          </p:cNvSpPr>
          <p:nvPr>
            <p:ph type="ftr" sz="quarter" idx="10"/>
          </p:nvPr>
        </p:nvSpPr>
        <p:spPr/>
        <p:txBody>
          <a:bodyPr/>
          <a:lstStyle/>
          <a:p>
            <a:pPr algn="r"/>
            <a:r>
              <a:rPr lang="en-US" dirty="0"/>
              <a:t>© QIMR Berghofer Medical Research Institute   |   </a:t>
            </a:r>
            <a:fld id="{97103234-84EB-7642-9B66-484630A12280}" type="slidenum">
              <a:rPr lang="en-US" smtClean="0"/>
              <a:pPr algn="r"/>
              <a:t>13</a:t>
            </a:fld>
            <a:endParaRPr lang="en-US" dirty="0"/>
          </a:p>
        </p:txBody>
      </p:sp>
      <p:cxnSp>
        <p:nvCxnSpPr>
          <p:cNvPr id="7" name="Straight Connector 6"/>
          <p:cNvCxnSpPr>
            <a:cxnSpLocks noChangeShapeType="1"/>
          </p:cNvCxnSpPr>
          <p:nvPr/>
        </p:nvCxnSpPr>
        <p:spPr bwMode="auto">
          <a:xfrm flipV="1">
            <a:off x="281116" y="579101"/>
            <a:ext cx="8458200" cy="25400"/>
          </a:xfrm>
          <a:prstGeom prst="line">
            <a:avLst/>
          </a:prstGeom>
          <a:noFill/>
          <a:ln w="25400">
            <a:solidFill>
              <a:schemeClr val="accent1"/>
            </a:solidFill>
            <a:round/>
            <a:headEnd/>
            <a:tailEnd/>
          </a:ln>
          <a:effectLst>
            <a:outerShdw dist="20000" dir="5400000" rotWithShape="0">
              <a:srgbClr val="808080">
                <a:alpha val="37999"/>
              </a:srgbClr>
            </a:outerShdw>
          </a:effectLst>
        </p:spPr>
      </p:cxnSp>
      <p:sp>
        <p:nvSpPr>
          <p:cNvPr id="8" name="TextBox 34"/>
          <p:cNvSpPr txBox="1">
            <a:spLocks noChangeArrowheads="1"/>
          </p:cNvSpPr>
          <p:nvPr/>
        </p:nvSpPr>
        <p:spPr bwMode="auto">
          <a:xfrm>
            <a:off x="179512" y="116632"/>
            <a:ext cx="3235181" cy="461665"/>
          </a:xfrm>
          <a:prstGeom prst="rect">
            <a:avLst/>
          </a:prstGeom>
          <a:noFill/>
          <a:ln w="9525">
            <a:noFill/>
            <a:miter lim="800000"/>
            <a:headEnd/>
            <a:tailEnd/>
          </a:ln>
        </p:spPr>
        <p:txBody>
          <a:bodyPr wrap="none">
            <a:prstTxWarp prst="textNoShape">
              <a:avLst/>
            </a:prstTxWarp>
            <a:spAutoFit/>
          </a:bodyPr>
          <a:lstStyle/>
          <a:p>
            <a:r>
              <a:rPr lang="en-US" sz="2400" dirty="0"/>
              <a:t>genomiQa Challenges</a:t>
            </a:r>
          </a:p>
        </p:txBody>
      </p:sp>
      <p:sp>
        <p:nvSpPr>
          <p:cNvPr id="12" name="TextBox 11"/>
          <p:cNvSpPr txBox="1"/>
          <p:nvPr/>
        </p:nvSpPr>
        <p:spPr>
          <a:xfrm>
            <a:off x="258687" y="794605"/>
            <a:ext cx="8405684" cy="4785926"/>
          </a:xfrm>
          <a:prstGeom prst="rect">
            <a:avLst/>
          </a:prstGeom>
          <a:noFill/>
        </p:spPr>
        <p:txBody>
          <a:bodyPr wrap="square" rtlCol="0">
            <a:spAutoFit/>
          </a:bodyPr>
          <a:lstStyle/>
          <a:p>
            <a:pPr marL="342900" indent="-342900">
              <a:spcAft>
                <a:spcPts val="600"/>
              </a:spcAft>
              <a:buFont typeface="Arial" panose="020B0604020202020204" pitchFamily="34" charset="0"/>
              <a:buChar char="•"/>
            </a:pPr>
            <a:r>
              <a:rPr lang="en-AU" sz="2000" dirty="0"/>
              <a:t>I don’t have money or space to build a server room</a:t>
            </a:r>
          </a:p>
          <a:p>
            <a:pPr marL="342900" indent="-342900">
              <a:spcAft>
                <a:spcPts val="600"/>
              </a:spcAft>
              <a:buFont typeface="Arial" panose="020B0604020202020204" pitchFamily="34" charset="0"/>
              <a:buChar char="•"/>
            </a:pPr>
            <a:r>
              <a:rPr lang="en-AU" sz="2000" dirty="0"/>
              <a:t>I don’t want to buy and maintain a lot of expensive compute and disk</a:t>
            </a:r>
          </a:p>
          <a:p>
            <a:pPr marL="342900" indent="-342900">
              <a:spcAft>
                <a:spcPts val="600"/>
              </a:spcAft>
              <a:buFont typeface="Arial" panose="020B0604020202020204" pitchFamily="34" charset="0"/>
              <a:buChar char="•"/>
            </a:pPr>
            <a:r>
              <a:rPr lang="en-AU" sz="2000" dirty="0"/>
              <a:t>I don’t want to pay for hardware while I’m not using it</a:t>
            </a:r>
          </a:p>
          <a:p>
            <a:pPr marL="342900" indent="-342900">
              <a:spcAft>
                <a:spcPts val="600"/>
              </a:spcAft>
              <a:buFont typeface="Arial" panose="020B0604020202020204" pitchFamily="34" charset="0"/>
              <a:buChar char="•"/>
            </a:pPr>
            <a:r>
              <a:rPr lang="en-AU" sz="2000" dirty="0"/>
              <a:t>I want to be able to use as much hardware as I need whenever I want</a:t>
            </a:r>
          </a:p>
          <a:p>
            <a:pPr marL="342900" indent="-342900">
              <a:spcAft>
                <a:spcPts val="600"/>
              </a:spcAft>
              <a:buFont typeface="Arial" panose="020B0604020202020204" pitchFamily="34" charset="0"/>
              <a:buChar char="•"/>
            </a:pPr>
            <a:r>
              <a:rPr lang="en-AU" sz="2000" dirty="0"/>
              <a:t>I don’t want to have to migrate data and software from old hardware to new hardware</a:t>
            </a:r>
          </a:p>
          <a:p>
            <a:pPr marL="342900" indent="-342900">
              <a:spcAft>
                <a:spcPts val="600"/>
              </a:spcAft>
              <a:buFont typeface="Arial" panose="020B0604020202020204" pitchFamily="34" charset="0"/>
              <a:buChar char="•"/>
            </a:pPr>
            <a:r>
              <a:rPr lang="en-AU" sz="2000" dirty="0"/>
              <a:t>I don’t want to be constantly patching my operating systems</a:t>
            </a:r>
          </a:p>
          <a:p>
            <a:pPr marL="342900" indent="-342900">
              <a:spcAft>
                <a:spcPts val="600"/>
              </a:spcAft>
              <a:buFont typeface="Arial" panose="020B0604020202020204" pitchFamily="34" charset="0"/>
              <a:buChar char="•"/>
            </a:pPr>
            <a:r>
              <a:rPr lang="en-AU" sz="2000" dirty="0"/>
              <a:t>I want data redundancy across multiple physical locations</a:t>
            </a:r>
          </a:p>
          <a:p>
            <a:pPr marL="342900" indent="-342900">
              <a:spcAft>
                <a:spcPts val="600"/>
              </a:spcAft>
              <a:buFont typeface="Arial" panose="020B0604020202020204" pitchFamily="34" charset="0"/>
              <a:buChar char="•"/>
            </a:pPr>
            <a:r>
              <a:rPr lang="en-AU" sz="2000" dirty="0"/>
              <a:t>If legal or practical concerns mean I can’t move data then I need to be able to move my analysis software to the data</a:t>
            </a:r>
          </a:p>
          <a:p>
            <a:pPr marL="342900" indent="-342900">
              <a:spcAft>
                <a:spcPts val="600"/>
              </a:spcAft>
              <a:buFont typeface="Arial" panose="020B0604020202020204" pitchFamily="34" charset="0"/>
              <a:buChar char="•"/>
            </a:pPr>
            <a:r>
              <a:rPr lang="en-AU" sz="2000" dirty="0"/>
              <a:t>I need to have encryption-at-rest and a heap of other security features</a:t>
            </a:r>
          </a:p>
          <a:p>
            <a:pPr marL="342900" indent="-342900">
              <a:spcAft>
                <a:spcPts val="600"/>
              </a:spcAft>
              <a:buFont typeface="Arial" panose="020B0604020202020204" pitchFamily="34" charset="0"/>
              <a:buChar char="•"/>
            </a:pPr>
            <a:r>
              <a:rPr lang="en-AU" sz="2000" dirty="0"/>
              <a:t>I want to be able to share certain data with certain people under certain conditions and for certain timeframes</a:t>
            </a:r>
          </a:p>
        </p:txBody>
      </p:sp>
      <p:pic>
        <p:nvPicPr>
          <p:cNvPr id="13" name="Picture 12" descr="QIMR_genomiQaConceptsPresentation_2016-08-12D copy.jpg">
            <a:extLst>
              <a:ext uri="{FF2B5EF4-FFF2-40B4-BE49-F238E27FC236}">
                <a16:creationId xmlns:a16="http://schemas.microsoft.com/office/drawing/2014/main" id="{1AD852BD-741B-4541-8877-87B0B9BD9F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74710" y="6406418"/>
            <a:ext cx="1089695" cy="334950"/>
          </a:xfrm>
          <a:prstGeom prst="rect">
            <a:avLst/>
          </a:prstGeom>
        </p:spPr>
      </p:pic>
    </p:spTree>
    <p:extLst>
      <p:ext uri="{BB962C8B-B14F-4D97-AF65-F5344CB8AC3E}">
        <p14:creationId xmlns:p14="http://schemas.microsoft.com/office/powerpoint/2010/main" val="15945230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616" y="209056"/>
            <a:ext cx="9144000" cy="958246"/>
          </a:xfrm>
          <a:prstGeom prst="rect">
            <a:avLst/>
          </a:prstGeom>
          <a:solidFill>
            <a:schemeClr val="bg1">
              <a:alpha val="5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p:cNvSpPr>
            <a:spLocks noGrp="1"/>
          </p:cNvSpPr>
          <p:nvPr>
            <p:ph type="ftr" sz="quarter" idx="10"/>
          </p:nvPr>
        </p:nvSpPr>
        <p:spPr/>
        <p:txBody>
          <a:bodyPr/>
          <a:lstStyle/>
          <a:p>
            <a:pPr algn="r"/>
            <a:r>
              <a:rPr lang="en-US" dirty="0"/>
              <a:t>© QIMR Berghofer Medical Research Institute   |   </a:t>
            </a:r>
            <a:fld id="{97103234-84EB-7642-9B66-484630A12280}" type="slidenum">
              <a:rPr lang="en-US" smtClean="0"/>
              <a:pPr algn="r"/>
              <a:t>14</a:t>
            </a:fld>
            <a:endParaRPr lang="en-US" dirty="0"/>
          </a:p>
        </p:txBody>
      </p:sp>
      <p:cxnSp>
        <p:nvCxnSpPr>
          <p:cNvPr id="7" name="Straight Connector 6"/>
          <p:cNvCxnSpPr>
            <a:cxnSpLocks noChangeShapeType="1"/>
          </p:cNvCxnSpPr>
          <p:nvPr/>
        </p:nvCxnSpPr>
        <p:spPr bwMode="auto">
          <a:xfrm flipV="1">
            <a:off x="281116" y="579101"/>
            <a:ext cx="8458200" cy="25400"/>
          </a:xfrm>
          <a:prstGeom prst="line">
            <a:avLst/>
          </a:prstGeom>
          <a:noFill/>
          <a:ln w="25400">
            <a:solidFill>
              <a:schemeClr val="accent1"/>
            </a:solidFill>
            <a:round/>
            <a:headEnd/>
            <a:tailEnd/>
          </a:ln>
          <a:effectLst>
            <a:outerShdw dist="20000" dir="5400000" rotWithShape="0">
              <a:srgbClr val="808080">
                <a:alpha val="37999"/>
              </a:srgbClr>
            </a:outerShdw>
          </a:effectLst>
        </p:spPr>
      </p:cxnSp>
      <p:sp>
        <p:nvSpPr>
          <p:cNvPr id="8" name="TextBox 34"/>
          <p:cNvSpPr txBox="1">
            <a:spLocks noChangeArrowheads="1"/>
          </p:cNvSpPr>
          <p:nvPr/>
        </p:nvSpPr>
        <p:spPr bwMode="auto">
          <a:xfrm>
            <a:off x="179512" y="116632"/>
            <a:ext cx="5273047" cy="461665"/>
          </a:xfrm>
          <a:prstGeom prst="rect">
            <a:avLst/>
          </a:prstGeom>
          <a:noFill/>
          <a:ln w="9525">
            <a:noFill/>
            <a:miter lim="800000"/>
            <a:headEnd/>
            <a:tailEnd/>
          </a:ln>
        </p:spPr>
        <p:txBody>
          <a:bodyPr wrap="none">
            <a:prstTxWarp prst="textNoShape">
              <a:avLst/>
            </a:prstTxWarp>
            <a:spAutoFit/>
          </a:bodyPr>
          <a:lstStyle/>
          <a:p>
            <a:r>
              <a:rPr lang="en-US" sz="2400" dirty="0"/>
              <a:t>AWS Architecture 1: Cluster-on-cloud</a:t>
            </a:r>
          </a:p>
        </p:txBody>
      </p:sp>
      <p:grpSp>
        <p:nvGrpSpPr>
          <p:cNvPr id="13" name="Group 12">
            <a:extLst>
              <a:ext uri="{FF2B5EF4-FFF2-40B4-BE49-F238E27FC236}">
                <a16:creationId xmlns:a16="http://schemas.microsoft.com/office/drawing/2014/main" id="{5AE354AC-22D3-BA40-984F-AC29685E260C}"/>
              </a:ext>
            </a:extLst>
          </p:cNvPr>
          <p:cNvGrpSpPr/>
          <p:nvPr/>
        </p:nvGrpSpPr>
        <p:grpSpPr>
          <a:xfrm>
            <a:off x="7666941" y="1555686"/>
            <a:ext cx="1081523" cy="3629219"/>
            <a:chOff x="5278290" y="1507658"/>
            <a:chExt cx="1152935" cy="3937566"/>
          </a:xfrm>
        </p:grpSpPr>
        <p:sp>
          <p:nvSpPr>
            <p:cNvPr id="14" name="Rectangle 13">
              <a:extLst>
                <a:ext uri="{FF2B5EF4-FFF2-40B4-BE49-F238E27FC236}">
                  <a16:creationId xmlns:a16="http://schemas.microsoft.com/office/drawing/2014/main" id="{8DBA7ABA-AC20-D441-A0E7-3E9C4212DC01}"/>
                </a:ext>
              </a:extLst>
            </p:cNvPr>
            <p:cNvSpPr/>
            <p:nvPr/>
          </p:nvSpPr>
          <p:spPr>
            <a:xfrm>
              <a:off x="5278290" y="1507658"/>
              <a:ext cx="1152935" cy="3937566"/>
            </a:xfrm>
            <a:prstGeom prst="rect">
              <a:avLst/>
            </a:prstGeom>
            <a:noFill/>
            <a:ln w="19050">
              <a:solidFill>
                <a:srgbClr val="48236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grpSp>
          <p:nvGrpSpPr>
            <p:cNvPr id="15" name="Group 14">
              <a:extLst>
                <a:ext uri="{FF2B5EF4-FFF2-40B4-BE49-F238E27FC236}">
                  <a16:creationId xmlns:a16="http://schemas.microsoft.com/office/drawing/2014/main" id="{FC2AE928-7F5A-5544-898F-F416698553B5}"/>
                </a:ext>
              </a:extLst>
            </p:cNvPr>
            <p:cNvGrpSpPr/>
            <p:nvPr/>
          </p:nvGrpSpPr>
          <p:grpSpPr>
            <a:xfrm>
              <a:off x="5562067" y="3309511"/>
              <a:ext cx="585380" cy="2068381"/>
              <a:chOff x="4232346" y="3341634"/>
              <a:chExt cx="585380" cy="2068381"/>
            </a:xfrm>
          </p:grpSpPr>
          <p:pic>
            <p:nvPicPr>
              <p:cNvPr id="19" name="Picture 18" descr="osa_drive-harddisk.emf">
                <a:extLst>
                  <a:ext uri="{FF2B5EF4-FFF2-40B4-BE49-F238E27FC236}">
                    <a16:creationId xmlns:a16="http://schemas.microsoft.com/office/drawing/2014/main" id="{2CB563FB-F5BA-514C-973C-A28540F9594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32346" y="3982109"/>
                <a:ext cx="585380" cy="787431"/>
              </a:xfrm>
              <a:prstGeom prst="rect">
                <a:avLst/>
              </a:prstGeom>
            </p:spPr>
          </p:pic>
          <p:pic>
            <p:nvPicPr>
              <p:cNvPr id="20" name="Picture 19" descr="osa_drive-harddisk.emf">
                <a:extLst>
                  <a:ext uri="{FF2B5EF4-FFF2-40B4-BE49-F238E27FC236}">
                    <a16:creationId xmlns:a16="http://schemas.microsoft.com/office/drawing/2014/main" id="{74E5696E-8EA0-A84C-968E-47501161ADB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32346" y="3341634"/>
                <a:ext cx="585380" cy="787431"/>
              </a:xfrm>
              <a:prstGeom prst="rect">
                <a:avLst/>
              </a:prstGeom>
            </p:spPr>
          </p:pic>
          <p:pic>
            <p:nvPicPr>
              <p:cNvPr id="21" name="Picture 20" descr="osa_drive-harddisk.emf">
                <a:extLst>
                  <a:ext uri="{FF2B5EF4-FFF2-40B4-BE49-F238E27FC236}">
                    <a16:creationId xmlns:a16="http://schemas.microsoft.com/office/drawing/2014/main" id="{4AB38EFB-406C-8342-B7E6-F68E538F8F6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32346" y="4622584"/>
                <a:ext cx="585380" cy="787431"/>
              </a:xfrm>
              <a:prstGeom prst="rect">
                <a:avLst/>
              </a:prstGeom>
            </p:spPr>
          </p:pic>
        </p:grpSp>
        <p:sp>
          <p:nvSpPr>
            <p:cNvPr id="16" name="Rectangle 15">
              <a:extLst>
                <a:ext uri="{FF2B5EF4-FFF2-40B4-BE49-F238E27FC236}">
                  <a16:creationId xmlns:a16="http://schemas.microsoft.com/office/drawing/2014/main" id="{DC347410-7D5D-594A-BFDD-C05604F3E855}"/>
                </a:ext>
              </a:extLst>
            </p:cNvPr>
            <p:cNvSpPr/>
            <p:nvPr/>
          </p:nvSpPr>
          <p:spPr>
            <a:xfrm>
              <a:off x="5278290" y="1507658"/>
              <a:ext cx="1152935" cy="409174"/>
            </a:xfrm>
            <a:prstGeom prst="rect">
              <a:avLst/>
            </a:prstGeom>
            <a:solidFill>
              <a:srgbClr val="48236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schemeClr val="bg1"/>
                  </a:solidFill>
                  <a:latin typeface="Calibri" panose="020F0502020204030204" pitchFamily="34" charset="0"/>
                  <a:cs typeface="Calibri" panose="020F0502020204030204" pitchFamily="34" charset="0"/>
                </a:rPr>
                <a:t>Storage</a:t>
              </a:r>
            </a:p>
          </p:txBody>
        </p:sp>
        <p:sp>
          <p:nvSpPr>
            <p:cNvPr id="17" name="TextBox 16">
              <a:extLst>
                <a:ext uri="{FF2B5EF4-FFF2-40B4-BE49-F238E27FC236}">
                  <a16:creationId xmlns:a16="http://schemas.microsoft.com/office/drawing/2014/main" id="{A6A61436-4F38-E84E-B034-066AA25061B2}"/>
                </a:ext>
              </a:extLst>
            </p:cNvPr>
            <p:cNvSpPr txBox="1"/>
            <p:nvPr/>
          </p:nvSpPr>
          <p:spPr>
            <a:xfrm>
              <a:off x="5621254" y="2843193"/>
              <a:ext cx="434390" cy="400711"/>
            </a:xfrm>
            <a:prstGeom prst="rect">
              <a:avLst/>
            </a:prstGeom>
            <a:noFill/>
          </p:spPr>
          <p:txBody>
            <a:bodyPr wrap="none" rtlCol="0">
              <a:spAutoFit/>
            </a:bodyPr>
            <a:lstStyle/>
            <a:p>
              <a:r>
                <a:rPr lang="en-US" dirty="0">
                  <a:latin typeface="Calibri" panose="020F0502020204030204" pitchFamily="34" charset="0"/>
                  <a:cs typeface="Calibri" panose="020F0502020204030204" pitchFamily="34" charset="0"/>
                </a:rPr>
                <a:t>S3</a:t>
              </a:r>
            </a:p>
          </p:txBody>
        </p:sp>
        <p:pic>
          <p:nvPicPr>
            <p:cNvPr id="18" name="Picture 17" descr="amazon_s3_logo.png">
              <a:extLst>
                <a:ext uri="{FF2B5EF4-FFF2-40B4-BE49-F238E27FC236}">
                  <a16:creationId xmlns:a16="http://schemas.microsoft.com/office/drawing/2014/main" id="{0361ECDA-92D9-4144-BE08-2BF8B39AF1A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73083" y="2079844"/>
              <a:ext cx="763349" cy="763349"/>
            </a:xfrm>
            <a:prstGeom prst="rect">
              <a:avLst/>
            </a:prstGeom>
          </p:spPr>
        </p:pic>
      </p:grpSp>
      <p:grpSp>
        <p:nvGrpSpPr>
          <p:cNvPr id="22" name="Group 21">
            <a:extLst>
              <a:ext uri="{FF2B5EF4-FFF2-40B4-BE49-F238E27FC236}">
                <a16:creationId xmlns:a16="http://schemas.microsoft.com/office/drawing/2014/main" id="{AEA3D65D-C132-D045-AB7C-DCA382F22037}"/>
              </a:ext>
            </a:extLst>
          </p:cNvPr>
          <p:cNvGrpSpPr/>
          <p:nvPr/>
        </p:nvGrpSpPr>
        <p:grpSpPr>
          <a:xfrm>
            <a:off x="2024919" y="1412776"/>
            <a:ext cx="4998542" cy="3899243"/>
            <a:chOff x="1115615" y="1358708"/>
            <a:chExt cx="5328593" cy="4230532"/>
          </a:xfrm>
        </p:grpSpPr>
        <p:grpSp>
          <p:nvGrpSpPr>
            <p:cNvPr id="23" name="Group 22">
              <a:extLst>
                <a:ext uri="{FF2B5EF4-FFF2-40B4-BE49-F238E27FC236}">
                  <a16:creationId xmlns:a16="http://schemas.microsoft.com/office/drawing/2014/main" id="{BE6EDED0-F9E0-D545-827D-8FEC78457E83}"/>
                </a:ext>
              </a:extLst>
            </p:cNvPr>
            <p:cNvGrpSpPr/>
            <p:nvPr/>
          </p:nvGrpSpPr>
          <p:grpSpPr>
            <a:xfrm>
              <a:off x="3851790" y="1507658"/>
              <a:ext cx="1152935" cy="3937566"/>
              <a:chOff x="1262738" y="1507658"/>
              <a:chExt cx="1152935" cy="3937566"/>
            </a:xfrm>
          </p:grpSpPr>
          <p:sp>
            <p:nvSpPr>
              <p:cNvPr id="50" name="Rectangle 49">
                <a:extLst>
                  <a:ext uri="{FF2B5EF4-FFF2-40B4-BE49-F238E27FC236}">
                    <a16:creationId xmlns:a16="http://schemas.microsoft.com/office/drawing/2014/main" id="{E7D16824-EA27-0246-B384-0BB80EE13666}"/>
                  </a:ext>
                </a:extLst>
              </p:cNvPr>
              <p:cNvSpPr/>
              <p:nvPr/>
            </p:nvSpPr>
            <p:spPr>
              <a:xfrm>
                <a:off x="1263141" y="1507658"/>
                <a:ext cx="1152128" cy="3937566"/>
              </a:xfrm>
              <a:prstGeom prst="rect">
                <a:avLst/>
              </a:prstGeom>
              <a:noFill/>
              <a:ln w="19050">
                <a:solidFill>
                  <a:srgbClr val="48236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grpSp>
            <p:nvGrpSpPr>
              <p:cNvPr id="51" name="Group 50">
                <a:extLst>
                  <a:ext uri="{FF2B5EF4-FFF2-40B4-BE49-F238E27FC236}">
                    <a16:creationId xmlns:a16="http://schemas.microsoft.com/office/drawing/2014/main" id="{E59B033E-4236-2F43-B05B-07B9948863E7}"/>
                  </a:ext>
                </a:extLst>
              </p:cNvPr>
              <p:cNvGrpSpPr/>
              <p:nvPr/>
            </p:nvGrpSpPr>
            <p:grpSpPr>
              <a:xfrm>
                <a:off x="1517637" y="3309511"/>
                <a:ext cx="643136" cy="1988334"/>
                <a:chOff x="1485278" y="3309511"/>
                <a:chExt cx="643136" cy="1988334"/>
              </a:xfrm>
            </p:grpSpPr>
            <p:pic>
              <p:nvPicPr>
                <p:cNvPr id="55" name="Picture 54" descr="osa_desktop.emf">
                  <a:extLst>
                    <a:ext uri="{FF2B5EF4-FFF2-40B4-BE49-F238E27FC236}">
                      <a16:creationId xmlns:a16="http://schemas.microsoft.com/office/drawing/2014/main" id="{D6DC07D5-0976-274A-A77A-2EFC7313F15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1485278" y="3982110"/>
                  <a:ext cx="643136" cy="643136"/>
                </a:xfrm>
                <a:prstGeom prst="rect">
                  <a:avLst/>
                </a:prstGeom>
              </p:spPr>
            </p:pic>
            <p:pic>
              <p:nvPicPr>
                <p:cNvPr id="56" name="Picture 55" descr="osa_desktop.emf">
                  <a:extLst>
                    <a:ext uri="{FF2B5EF4-FFF2-40B4-BE49-F238E27FC236}">
                      <a16:creationId xmlns:a16="http://schemas.microsoft.com/office/drawing/2014/main" id="{1594CAAD-9466-EA47-B866-DBC15675CCD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1485278" y="3309511"/>
                  <a:ext cx="643136" cy="643136"/>
                </a:xfrm>
                <a:prstGeom prst="rect">
                  <a:avLst/>
                </a:prstGeom>
              </p:spPr>
            </p:pic>
            <p:pic>
              <p:nvPicPr>
                <p:cNvPr id="57" name="Picture 56" descr="osa_desktop.emf">
                  <a:extLst>
                    <a:ext uri="{FF2B5EF4-FFF2-40B4-BE49-F238E27FC236}">
                      <a16:creationId xmlns:a16="http://schemas.microsoft.com/office/drawing/2014/main" id="{7229E19A-9595-564B-A10D-53FFDA381C9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1485278" y="4654709"/>
                  <a:ext cx="643136" cy="643136"/>
                </a:xfrm>
                <a:prstGeom prst="rect">
                  <a:avLst/>
                </a:prstGeom>
              </p:spPr>
            </p:pic>
          </p:grpSp>
          <p:pic>
            <p:nvPicPr>
              <p:cNvPr id="52" name="Picture 51" descr="amazon_ec2_logo_v2.png">
                <a:extLst>
                  <a:ext uri="{FF2B5EF4-FFF2-40B4-BE49-F238E27FC236}">
                    <a16:creationId xmlns:a16="http://schemas.microsoft.com/office/drawing/2014/main" id="{DE4F4CA3-FBFF-EE4F-9661-0B91D5AF5CD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467682" y="2079844"/>
                <a:ext cx="743047" cy="763349"/>
              </a:xfrm>
              <a:prstGeom prst="rect">
                <a:avLst/>
              </a:prstGeom>
            </p:spPr>
          </p:pic>
          <p:sp>
            <p:nvSpPr>
              <p:cNvPr id="53" name="TextBox 52">
                <a:extLst>
                  <a:ext uri="{FF2B5EF4-FFF2-40B4-BE49-F238E27FC236}">
                    <a16:creationId xmlns:a16="http://schemas.microsoft.com/office/drawing/2014/main" id="{EAD0AAB7-0D6D-A340-83D9-FFAFFD44A702}"/>
                  </a:ext>
                </a:extLst>
              </p:cNvPr>
              <p:cNvSpPr txBox="1"/>
              <p:nvPr/>
            </p:nvSpPr>
            <p:spPr>
              <a:xfrm>
                <a:off x="1522352" y="2881868"/>
                <a:ext cx="569935" cy="400711"/>
              </a:xfrm>
              <a:prstGeom prst="rect">
                <a:avLst/>
              </a:prstGeom>
              <a:noFill/>
            </p:spPr>
            <p:txBody>
              <a:bodyPr wrap="none" rtlCol="0">
                <a:spAutoFit/>
              </a:bodyPr>
              <a:lstStyle/>
              <a:p>
                <a:r>
                  <a:rPr lang="en-US" dirty="0">
                    <a:latin typeface="Calibri" panose="020F0502020204030204" pitchFamily="34" charset="0"/>
                    <a:cs typeface="Calibri" panose="020F0502020204030204" pitchFamily="34" charset="0"/>
                  </a:rPr>
                  <a:t>EC2</a:t>
                </a:r>
              </a:p>
            </p:txBody>
          </p:sp>
          <p:sp>
            <p:nvSpPr>
              <p:cNvPr id="54" name="Rectangle 53">
                <a:extLst>
                  <a:ext uri="{FF2B5EF4-FFF2-40B4-BE49-F238E27FC236}">
                    <a16:creationId xmlns:a16="http://schemas.microsoft.com/office/drawing/2014/main" id="{9B3EBEBC-F585-AD45-9B44-255DFA7CAD51}"/>
                  </a:ext>
                </a:extLst>
              </p:cNvPr>
              <p:cNvSpPr/>
              <p:nvPr/>
            </p:nvSpPr>
            <p:spPr>
              <a:xfrm>
                <a:off x="1262738" y="1507658"/>
                <a:ext cx="1152935" cy="409174"/>
              </a:xfrm>
              <a:prstGeom prst="rect">
                <a:avLst/>
              </a:prstGeom>
              <a:solidFill>
                <a:srgbClr val="48236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schemeClr val="bg1"/>
                    </a:solidFill>
                    <a:latin typeface="Calibri" panose="020F0502020204030204" pitchFamily="34" charset="0"/>
                    <a:cs typeface="Calibri" panose="020F0502020204030204" pitchFamily="34" charset="0"/>
                  </a:rPr>
                  <a:t>Compute</a:t>
                </a:r>
              </a:p>
            </p:txBody>
          </p:sp>
        </p:grpSp>
        <p:grpSp>
          <p:nvGrpSpPr>
            <p:cNvPr id="24" name="Group 23">
              <a:extLst>
                <a:ext uri="{FF2B5EF4-FFF2-40B4-BE49-F238E27FC236}">
                  <a16:creationId xmlns:a16="http://schemas.microsoft.com/office/drawing/2014/main" id="{7405CACB-8D0B-984C-9AE2-7911E394CFFF}"/>
                </a:ext>
              </a:extLst>
            </p:cNvPr>
            <p:cNvGrpSpPr/>
            <p:nvPr/>
          </p:nvGrpSpPr>
          <p:grpSpPr>
            <a:xfrm>
              <a:off x="5147257" y="1507658"/>
              <a:ext cx="1152935" cy="3937566"/>
              <a:chOff x="3972955" y="1507658"/>
              <a:chExt cx="1152935" cy="3937566"/>
            </a:xfrm>
          </p:grpSpPr>
          <p:sp>
            <p:nvSpPr>
              <p:cNvPr id="42" name="Rectangle 41">
                <a:extLst>
                  <a:ext uri="{FF2B5EF4-FFF2-40B4-BE49-F238E27FC236}">
                    <a16:creationId xmlns:a16="http://schemas.microsoft.com/office/drawing/2014/main" id="{26433B6B-60FC-454C-A46C-44043D126B30}"/>
                  </a:ext>
                </a:extLst>
              </p:cNvPr>
              <p:cNvSpPr/>
              <p:nvPr/>
            </p:nvSpPr>
            <p:spPr>
              <a:xfrm>
                <a:off x="3972955" y="1507658"/>
                <a:ext cx="1152935" cy="3937566"/>
              </a:xfrm>
              <a:prstGeom prst="rect">
                <a:avLst/>
              </a:prstGeom>
              <a:noFill/>
              <a:ln w="19050">
                <a:solidFill>
                  <a:srgbClr val="48236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grpSp>
            <p:nvGrpSpPr>
              <p:cNvPr id="43" name="Group 42">
                <a:extLst>
                  <a:ext uri="{FF2B5EF4-FFF2-40B4-BE49-F238E27FC236}">
                    <a16:creationId xmlns:a16="http://schemas.microsoft.com/office/drawing/2014/main" id="{C31ADAE3-EAF7-CF4C-9928-1E443BC1320F}"/>
                  </a:ext>
                </a:extLst>
              </p:cNvPr>
              <p:cNvGrpSpPr/>
              <p:nvPr/>
            </p:nvGrpSpPr>
            <p:grpSpPr>
              <a:xfrm>
                <a:off x="4256732" y="3309511"/>
                <a:ext cx="585380" cy="2068381"/>
                <a:chOff x="4232346" y="3341634"/>
                <a:chExt cx="585380" cy="2068381"/>
              </a:xfrm>
            </p:grpSpPr>
            <p:pic>
              <p:nvPicPr>
                <p:cNvPr id="47" name="Picture 46" descr="osa_drive-harddisk.emf">
                  <a:extLst>
                    <a:ext uri="{FF2B5EF4-FFF2-40B4-BE49-F238E27FC236}">
                      <a16:creationId xmlns:a16="http://schemas.microsoft.com/office/drawing/2014/main" id="{8CB4095E-269E-0044-8EF4-273347C763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32346" y="3982109"/>
                  <a:ext cx="585380" cy="787431"/>
                </a:xfrm>
                <a:prstGeom prst="rect">
                  <a:avLst/>
                </a:prstGeom>
              </p:spPr>
            </p:pic>
            <p:pic>
              <p:nvPicPr>
                <p:cNvPr id="48" name="Picture 47" descr="osa_drive-harddisk.emf">
                  <a:extLst>
                    <a:ext uri="{FF2B5EF4-FFF2-40B4-BE49-F238E27FC236}">
                      <a16:creationId xmlns:a16="http://schemas.microsoft.com/office/drawing/2014/main" id="{022A0DB5-CDEE-2F41-BE45-280AD89C74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32346" y="3341634"/>
                  <a:ext cx="585380" cy="787431"/>
                </a:xfrm>
                <a:prstGeom prst="rect">
                  <a:avLst/>
                </a:prstGeom>
              </p:spPr>
            </p:pic>
            <p:pic>
              <p:nvPicPr>
                <p:cNvPr id="49" name="Picture 48" descr="osa_drive-harddisk.emf">
                  <a:extLst>
                    <a:ext uri="{FF2B5EF4-FFF2-40B4-BE49-F238E27FC236}">
                      <a16:creationId xmlns:a16="http://schemas.microsoft.com/office/drawing/2014/main" id="{CD11A495-79BF-D34B-8F8F-85B58E99CE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32346" y="4622584"/>
                  <a:ext cx="585380" cy="787431"/>
                </a:xfrm>
                <a:prstGeom prst="rect">
                  <a:avLst/>
                </a:prstGeom>
              </p:spPr>
            </p:pic>
          </p:grpSp>
          <p:sp>
            <p:nvSpPr>
              <p:cNvPr id="44" name="Rectangle 43">
                <a:extLst>
                  <a:ext uri="{FF2B5EF4-FFF2-40B4-BE49-F238E27FC236}">
                    <a16:creationId xmlns:a16="http://schemas.microsoft.com/office/drawing/2014/main" id="{67B8EA6B-63B5-F847-8154-0276BB1981D7}"/>
                  </a:ext>
                </a:extLst>
              </p:cNvPr>
              <p:cNvSpPr/>
              <p:nvPr/>
            </p:nvSpPr>
            <p:spPr>
              <a:xfrm>
                <a:off x="3972955" y="1507658"/>
                <a:ext cx="1152935" cy="409174"/>
              </a:xfrm>
              <a:prstGeom prst="rect">
                <a:avLst/>
              </a:prstGeom>
              <a:solidFill>
                <a:srgbClr val="48236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schemeClr val="bg1"/>
                    </a:solidFill>
                    <a:latin typeface="Calibri" panose="020F0502020204030204" pitchFamily="34" charset="0"/>
                    <a:cs typeface="Calibri" panose="020F0502020204030204" pitchFamily="34" charset="0"/>
                  </a:rPr>
                  <a:t>Storage</a:t>
                </a:r>
              </a:p>
            </p:txBody>
          </p:sp>
          <p:pic>
            <p:nvPicPr>
              <p:cNvPr id="45" name="Picture 44" descr="amazon_ebs_logo.png">
                <a:extLst>
                  <a:ext uri="{FF2B5EF4-FFF2-40B4-BE49-F238E27FC236}">
                    <a16:creationId xmlns:a16="http://schemas.microsoft.com/office/drawing/2014/main" id="{D2C6C6D4-4AA6-DC4E-B9C5-06131954743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157046" y="1986884"/>
                <a:ext cx="784752" cy="784752"/>
              </a:xfrm>
              <a:prstGeom prst="rect">
                <a:avLst/>
              </a:prstGeom>
            </p:spPr>
          </p:pic>
          <p:sp>
            <p:nvSpPr>
              <p:cNvPr id="46" name="TextBox 45">
                <a:extLst>
                  <a:ext uri="{FF2B5EF4-FFF2-40B4-BE49-F238E27FC236}">
                    <a16:creationId xmlns:a16="http://schemas.microsoft.com/office/drawing/2014/main" id="{71B44B1D-320B-FB48-9E06-7DEADBF256B6}"/>
                  </a:ext>
                </a:extLst>
              </p:cNvPr>
              <p:cNvSpPr txBox="1"/>
              <p:nvPr/>
            </p:nvSpPr>
            <p:spPr>
              <a:xfrm>
                <a:off x="4226144" y="2843193"/>
                <a:ext cx="562553" cy="400711"/>
              </a:xfrm>
              <a:prstGeom prst="rect">
                <a:avLst/>
              </a:prstGeom>
              <a:noFill/>
            </p:spPr>
            <p:txBody>
              <a:bodyPr wrap="none" rtlCol="0">
                <a:spAutoFit/>
              </a:bodyPr>
              <a:lstStyle/>
              <a:p>
                <a:r>
                  <a:rPr lang="en-US" dirty="0">
                    <a:latin typeface="Calibri" panose="020F0502020204030204" pitchFamily="34" charset="0"/>
                    <a:cs typeface="Calibri" panose="020F0502020204030204" pitchFamily="34" charset="0"/>
                  </a:rPr>
                  <a:t>EBS</a:t>
                </a:r>
              </a:p>
            </p:txBody>
          </p:sp>
        </p:grpSp>
        <p:grpSp>
          <p:nvGrpSpPr>
            <p:cNvPr id="25" name="Group 24">
              <a:extLst>
                <a:ext uri="{FF2B5EF4-FFF2-40B4-BE49-F238E27FC236}">
                  <a16:creationId xmlns:a16="http://schemas.microsoft.com/office/drawing/2014/main" id="{1FBDBC4C-FFDB-7D4F-92C0-4F63D4B8E3C4}"/>
                </a:ext>
              </a:extLst>
            </p:cNvPr>
            <p:cNvGrpSpPr/>
            <p:nvPr/>
          </p:nvGrpSpPr>
          <p:grpSpPr>
            <a:xfrm>
              <a:off x="2556322" y="2860961"/>
              <a:ext cx="1152935" cy="2584263"/>
              <a:chOff x="1403648" y="1512679"/>
              <a:chExt cx="1152935" cy="2584263"/>
            </a:xfrm>
          </p:grpSpPr>
          <p:pic>
            <p:nvPicPr>
              <p:cNvPr id="36" name="Picture 35" descr="osa_desktop.emf">
                <a:extLst>
                  <a:ext uri="{FF2B5EF4-FFF2-40B4-BE49-F238E27FC236}">
                    <a16:creationId xmlns:a16="http://schemas.microsoft.com/office/drawing/2014/main" id="{CB3578E5-1E59-4947-970B-88529E61EA1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1658547" y="3314532"/>
                <a:ext cx="643136" cy="643136"/>
              </a:xfrm>
              <a:prstGeom prst="rect">
                <a:avLst/>
              </a:prstGeom>
            </p:spPr>
          </p:pic>
          <p:grpSp>
            <p:nvGrpSpPr>
              <p:cNvPr id="37" name="Group 36">
                <a:extLst>
                  <a:ext uri="{FF2B5EF4-FFF2-40B4-BE49-F238E27FC236}">
                    <a16:creationId xmlns:a16="http://schemas.microsoft.com/office/drawing/2014/main" id="{6CD7798D-8EE2-7045-9668-2156E9AE89D3}"/>
                  </a:ext>
                </a:extLst>
              </p:cNvPr>
              <p:cNvGrpSpPr/>
              <p:nvPr/>
            </p:nvGrpSpPr>
            <p:grpSpPr>
              <a:xfrm>
                <a:off x="1403648" y="1512679"/>
                <a:ext cx="1152935" cy="2584263"/>
                <a:chOff x="1259632" y="1512679"/>
                <a:chExt cx="1152935" cy="2584263"/>
              </a:xfrm>
            </p:grpSpPr>
            <p:sp>
              <p:nvSpPr>
                <p:cNvPr id="38" name="Rectangle 37">
                  <a:extLst>
                    <a:ext uri="{FF2B5EF4-FFF2-40B4-BE49-F238E27FC236}">
                      <a16:creationId xmlns:a16="http://schemas.microsoft.com/office/drawing/2014/main" id="{C3764C5C-DE85-4B4B-8DA3-43B9E62998F0}"/>
                    </a:ext>
                  </a:extLst>
                </p:cNvPr>
                <p:cNvSpPr/>
                <p:nvPr/>
              </p:nvSpPr>
              <p:spPr>
                <a:xfrm>
                  <a:off x="1260035" y="1512679"/>
                  <a:ext cx="1152128" cy="2584263"/>
                </a:xfrm>
                <a:prstGeom prst="rect">
                  <a:avLst/>
                </a:prstGeom>
                <a:noFill/>
                <a:ln w="19050">
                  <a:solidFill>
                    <a:srgbClr val="48236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pic>
              <p:nvPicPr>
                <p:cNvPr id="39" name="Picture 38" descr="amazon_ec2_logo_v2.png">
                  <a:extLst>
                    <a:ext uri="{FF2B5EF4-FFF2-40B4-BE49-F238E27FC236}">
                      <a16:creationId xmlns:a16="http://schemas.microsoft.com/office/drawing/2014/main" id="{44EC4544-EDC4-9E40-9667-1DE73F7ED1B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464576" y="2084865"/>
                  <a:ext cx="743047" cy="763349"/>
                </a:xfrm>
                <a:prstGeom prst="rect">
                  <a:avLst/>
                </a:prstGeom>
              </p:spPr>
            </p:pic>
            <p:sp>
              <p:nvSpPr>
                <p:cNvPr id="40" name="TextBox 39">
                  <a:extLst>
                    <a:ext uri="{FF2B5EF4-FFF2-40B4-BE49-F238E27FC236}">
                      <a16:creationId xmlns:a16="http://schemas.microsoft.com/office/drawing/2014/main" id="{087B918E-D475-BB43-86E3-93D12E07AC61}"/>
                    </a:ext>
                  </a:extLst>
                </p:cNvPr>
                <p:cNvSpPr txBox="1"/>
                <p:nvPr/>
              </p:nvSpPr>
              <p:spPr>
                <a:xfrm>
                  <a:off x="1519246" y="2776657"/>
                  <a:ext cx="569935" cy="400711"/>
                </a:xfrm>
                <a:prstGeom prst="rect">
                  <a:avLst/>
                </a:prstGeom>
                <a:noFill/>
              </p:spPr>
              <p:txBody>
                <a:bodyPr wrap="none" rtlCol="0">
                  <a:spAutoFit/>
                </a:bodyPr>
                <a:lstStyle/>
                <a:p>
                  <a:r>
                    <a:rPr lang="en-US" dirty="0">
                      <a:latin typeface="Calibri" panose="020F0502020204030204" pitchFamily="34" charset="0"/>
                      <a:cs typeface="Calibri" panose="020F0502020204030204" pitchFamily="34" charset="0"/>
                    </a:rPr>
                    <a:t>EC2</a:t>
                  </a:r>
                </a:p>
              </p:txBody>
            </p:sp>
            <p:sp>
              <p:nvSpPr>
                <p:cNvPr id="41" name="Rectangle 40">
                  <a:extLst>
                    <a:ext uri="{FF2B5EF4-FFF2-40B4-BE49-F238E27FC236}">
                      <a16:creationId xmlns:a16="http://schemas.microsoft.com/office/drawing/2014/main" id="{FB660F74-A332-8646-ABA6-DADF97696D65}"/>
                    </a:ext>
                  </a:extLst>
                </p:cNvPr>
                <p:cNvSpPr/>
                <p:nvPr/>
              </p:nvSpPr>
              <p:spPr>
                <a:xfrm>
                  <a:off x="1259632" y="1512679"/>
                  <a:ext cx="1152935" cy="409174"/>
                </a:xfrm>
                <a:prstGeom prst="rect">
                  <a:avLst/>
                </a:prstGeom>
                <a:solidFill>
                  <a:srgbClr val="48236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schemeClr val="bg1"/>
                      </a:solidFill>
                      <a:latin typeface="Calibri" panose="020F0502020204030204" pitchFamily="34" charset="0"/>
                      <a:cs typeface="Calibri" panose="020F0502020204030204" pitchFamily="34" charset="0"/>
                    </a:rPr>
                    <a:t>Scheduler</a:t>
                  </a:r>
                </a:p>
              </p:txBody>
            </p:sp>
          </p:grpSp>
        </p:grpSp>
        <p:grpSp>
          <p:nvGrpSpPr>
            <p:cNvPr id="26" name="Group 25">
              <a:extLst>
                <a:ext uri="{FF2B5EF4-FFF2-40B4-BE49-F238E27FC236}">
                  <a16:creationId xmlns:a16="http://schemas.microsoft.com/office/drawing/2014/main" id="{9F86C98C-8444-6C40-AF03-3C8CB743B577}"/>
                </a:ext>
              </a:extLst>
            </p:cNvPr>
            <p:cNvGrpSpPr/>
            <p:nvPr/>
          </p:nvGrpSpPr>
          <p:grpSpPr>
            <a:xfrm>
              <a:off x="1260854" y="2860961"/>
              <a:ext cx="1152935" cy="2584263"/>
              <a:chOff x="86552" y="1507658"/>
              <a:chExt cx="1152935" cy="2584263"/>
            </a:xfrm>
          </p:grpSpPr>
          <p:pic>
            <p:nvPicPr>
              <p:cNvPr id="30" name="Picture 29" descr="osa_desktop.emf">
                <a:extLst>
                  <a:ext uri="{FF2B5EF4-FFF2-40B4-BE49-F238E27FC236}">
                    <a16:creationId xmlns:a16="http://schemas.microsoft.com/office/drawing/2014/main" id="{5DCF8F03-BF8F-9E49-8714-CCFA3A037AB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341451" y="3309511"/>
                <a:ext cx="643136" cy="643136"/>
              </a:xfrm>
              <a:prstGeom prst="rect">
                <a:avLst/>
              </a:prstGeom>
            </p:spPr>
          </p:pic>
          <p:grpSp>
            <p:nvGrpSpPr>
              <p:cNvPr id="31" name="Group 30">
                <a:extLst>
                  <a:ext uri="{FF2B5EF4-FFF2-40B4-BE49-F238E27FC236}">
                    <a16:creationId xmlns:a16="http://schemas.microsoft.com/office/drawing/2014/main" id="{337D56C2-523F-0C49-A95C-57ED082D0C88}"/>
                  </a:ext>
                </a:extLst>
              </p:cNvPr>
              <p:cNvGrpSpPr/>
              <p:nvPr/>
            </p:nvGrpSpPr>
            <p:grpSpPr>
              <a:xfrm>
                <a:off x="86552" y="1507658"/>
                <a:ext cx="1152935" cy="2584263"/>
                <a:chOff x="1259632" y="1512679"/>
                <a:chExt cx="1152935" cy="2584263"/>
              </a:xfrm>
            </p:grpSpPr>
            <p:sp>
              <p:nvSpPr>
                <p:cNvPr id="32" name="Rectangle 31">
                  <a:extLst>
                    <a:ext uri="{FF2B5EF4-FFF2-40B4-BE49-F238E27FC236}">
                      <a16:creationId xmlns:a16="http://schemas.microsoft.com/office/drawing/2014/main" id="{279074AF-83DD-6B40-9F68-8605CD7DF686}"/>
                    </a:ext>
                  </a:extLst>
                </p:cNvPr>
                <p:cNvSpPr/>
                <p:nvPr/>
              </p:nvSpPr>
              <p:spPr>
                <a:xfrm>
                  <a:off x="1260035" y="1512679"/>
                  <a:ext cx="1152128" cy="2584263"/>
                </a:xfrm>
                <a:prstGeom prst="rect">
                  <a:avLst/>
                </a:prstGeom>
                <a:noFill/>
                <a:ln w="19050">
                  <a:solidFill>
                    <a:srgbClr val="48236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pic>
              <p:nvPicPr>
                <p:cNvPr id="33" name="Picture 32" descr="amazon_ec2_logo_v2.png">
                  <a:extLst>
                    <a:ext uri="{FF2B5EF4-FFF2-40B4-BE49-F238E27FC236}">
                      <a16:creationId xmlns:a16="http://schemas.microsoft.com/office/drawing/2014/main" id="{9B44A82A-4044-C042-A4AD-B75F59A7E2B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464576" y="2084865"/>
                  <a:ext cx="743047" cy="763349"/>
                </a:xfrm>
                <a:prstGeom prst="rect">
                  <a:avLst/>
                </a:prstGeom>
              </p:spPr>
            </p:pic>
            <p:sp>
              <p:nvSpPr>
                <p:cNvPr id="34" name="TextBox 33">
                  <a:extLst>
                    <a:ext uri="{FF2B5EF4-FFF2-40B4-BE49-F238E27FC236}">
                      <a16:creationId xmlns:a16="http://schemas.microsoft.com/office/drawing/2014/main" id="{71873DEE-A459-9B43-BE98-CBAEDA62948C}"/>
                    </a:ext>
                  </a:extLst>
                </p:cNvPr>
                <p:cNvSpPr txBox="1"/>
                <p:nvPr/>
              </p:nvSpPr>
              <p:spPr>
                <a:xfrm>
                  <a:off x="1519246" y="2776657"/>
                  <a:ext cx="569935" cy="400711"/>
                </a:xfrm>
                <a:prstGeom prst="rect">
                  <a:avLst/>
                </a:prstGeom>
                <a:noFill/>
              </p:spPr>
              <p:txBody>
                <a:bodyPr wrap="none" rtlCol="0">
                  <a:spAutoFit/>
                </a:bodyPr>
                <a:lstStyle/>
                <a:p>
                  <a:r>
                    <a:rPr lang="en-US" dirty="0">
                      <a:latin typeface="Calibri" panose="020F0502020204030204" pitchFamily="34" charset="0"/>
                      <a:cs typeface="Calibri" panose="020F0502020204030204" pitchFamily="34" charset="0"/>
                    </a:rPr>
                    <a:t>EC2</a:t>
                  </a:r>
                </a:p>
              </p:txBody>
            </p:sp>
            <p:sp>
              <p:nvSpPr>
                <p:cNvPr id="35" name="Rectangle 34">
                  <a:extLst>
                    <a:ext uri="{FF2B5EF4-FFF2-40B4-BE49-F238E27FC236}">
                      <a16:creationId xmlns:a16="http://schemas.microsoft.com/office/drawing/2014/main" id="{9749F113-4AF4-1E4B-AFAC-B4FCD915DDD8}"/>
                    </a:ext>
                  </a:extLst>
                </p:cNvPr>
                <p:cNvSpPr/>
                <p:nvPr/>
              </p:nvSpPr>
              <p:spPr>
                <a:xfrm>
                  <a:off x="1259632" y="1512679"/>
                  <a:ext cx="1152935" cy="409174"/>
                </a:xfrm>
                <a:prstGeom prst="rect">
                  <a:avLst/>
                </a:prstGeom>
                <a:solidFill>
                  <a:srgbClr val="48236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schemeClr val="bg1"/>
                      </a:solidFill>
                      <a:latin typeface="Calibri" panose="020F0502020204030204" pitchFamily="34" charset="0"/>
                      <a:cs typeface="Calibri" panose="020F0502020204030204" pitchFamily="34" charset="0"/>
                    </a:rPr>
                    <a:t>Database</a:t>
                  </a:r>
                </a:p>
              </p:txBody>
            </p:sp>
          </p:grpSp>
        </p:grpSp>
        <p:pic>
          <p:nvPicPr>
            <p:cNvPr id="27" name="Picture 26" descr="amazon_cloudformation_logo.png">
              <a:extLst>
                <a:ext uri="{FF2B5EF4-FFF2-40B4-BE49-F238E27FC236}">
                  <a16:creationId xmlns:a16="http://schemas.microsoft.com/office/drawing/2014/main" id="{8F2BB05D-499F-F44E-B7D4-050783628A1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727398" y="1729547"/>
              <a:ext cx="763349" cy="763349"/>
            </a:xfrm>
            <a:prstGeom prst="rect">
              <a:avLst/>
            </a:prstGeom>
          </p:spPr>
        </p:pic>
        <p:sp>
          <p:nvSpPr>
            <p:cNvPr id="28" name="Rectangle 27">
              <a:extLst>
                <a:ext uri="{FF2B5EF4-FFF2-40B4-BE49-F238E27FC236}">
                  <a16:creationId xmlns:a16="http://schemas.microsoft.com/office/drawing/2014/main" id="{A2345EB7-2AE6-734F-BA33-FF611F963029}"/>
                </a:ext>
              </a:extLst>
            </p:cNvPr>
            <p:cNvSpPr/>
            <p:nvPr/>
          </p:nvSpPr>
          <p:spPr>
            <a:xfrm>
              <a:off x="1115615" y="1358708"/>
              <a:ext cx="5328593" cy="4230532"/>
            </a:xfrm>
            <a:prstGeom prst="rect">
              <a:avLst/>
            </a:prstGeom>
            <a:noFill/>
            <a:ln w="25400">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29" name="Rectangle 28">
              <a:extLst>
                <a:ext uri="{FF2B5EF4-FFF2-40B4-BE49-F238E27FC236}">
                  <a16:creationId xmlns:a16="http://schemas.microsoft.com/office/drawing/2014/main" id="{FAFC2154-C4D5-C646-BD84-DC513CECE2F2}"/>
                </a:ext>
              </a:extLst>
            </p:cNvPr>
            <p:cNvSpPr/>
            <p:nvPr/>
          </p:nvSpPr>
          <p:spPr>
            <a:xfrm>
              <a:off x="1260450" y="1825128"/>
              <a:ext cx="1152935" cy="572186"/>
            </a:xfrm>
            <a:prstGeom prst="rect">
              <a:avLst/>
            </a:prstGeom>
            <a:solidFill>
              <a:srgbClr val="48236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schemeClr val="bg1"/>
                  </a:solidFill>
                  <a:latin typeface="Calibri" panose="020F0502020204030204" pitchFamily="34" charset="0"/>
                  <a:cs typeface="Calibri" panose="020F0502020204030204" pitchFamily="34" charset="0"/>
                </a:rPr>
                <a:t>Cloud</a:t>
              </a:r>
            </a:p>
            <a:p>
              <a:pPr algn="ctr"/>
              <a:r>
                <a:rPr lang="en-US" sz="1400" b="1" dirty="0">
                  <a:solidFill>
                    <a:schemeClr val="bg1"/>
                  </a:solidFill>
                  <a:latin typeface="Calibri" panose="020F0502020204030204" pitchFamily="34" charset="0"/>
                  <a:cs typeface="Calibri" panose="020F0502020204030204" pitchFamily="34" charset="0"/>
                </a:rPr>
                <a:t>Formation</a:t>
              </a:r>
            </a:p>
          </p:txBody>
        </p:sp>
      </p:grpSp>
      <p:sp>
        <p:nvSpPr>
          <p:cNvPr id="58" name="TextBox 57">
            <a:extLst>
              <a:ext uri="{FF2B5EF4-FFF2-40B4-BE49-F238E27FC236}">
                <a16:creationId xmlns:a16="http://schemas.microsoft.com/office/drawing/2014/main" id="{7FFD460B-68F0-3F45-B3D3-ECDF7D96599F}"/>
              </a:ext>
            </a:extLst>
          </p:cNvPr>
          <p:cNvSpPr txBox="1"/>
          <p:nvPr/>
        </p:nvSpPr>
        <p:spPr>
          <a:xfrm>
            <a:off x="179512" y="1412776"/>
            <a:ext cx="1584176" cy="3970318"/>
          </a:xfrm>
          <a:prstGeom prst="rect">
            <a:avLst/>
          </a:prstGeom>
          <a:noFill/>
        </p:spPr>
        <p:txBody>
          <a:bodyPr wrap="square" rtlCol="0">
            <a:spAutoFit/>
          </a:bodyPr>
          <a:lstStyle/>
          <a:p>
            <a:r>
              <a:rPr lang="en-US" sz="1400" dirty="0" err="1">
                <a:latin typeface="Calibri" panose="020F0502020204030204" pitchFamily="34" charset="0"/>
                <a:cs typeface="Calibri" panose="020F0502020204030204" pitchFamily="34" charset="0"/>
              </a:rPr>
              <a:t>genomiQa’s</a:t>
            </a:r>
            <a:r>
              <a:rPr lang="en-US" sz="1400" dirty="0">
                <a:latin typeface="Calibri" panose="020F0502020204030204" pitchFamily="34" charset="0"/>
                <a:cs typeface="Calibri" panose="020F0502020204030204" pitchFamily="34" charset="0"/>
              </a:rPr>
              <a:t> first cloud analysis solution uses a traditional computer cluster created and configured on AWS plus separate AWS permanent storage.</a:t>
            </a:r>
          </a:p>
          <a:p>
            <a:endParaRPr lang="en-US" sz="1400" dirty="0">
              <a:latin typeface="Calibri" panose="020F0502020204030204" pitchFamily="34" charset="0"/>
              <a:cs typeface="Calibri" panose="020F0502020204030204" pitchFamily="34" charset="0"/>
            </a:endParaRPr>
          </a:p>
          <a:p>
            <a:r>
              <a:rPr lang="en-US" sz="1400" dirty="0">
                <a:latin typeface="Calibri" panose="020F0502020204030204" pitchFamily="34" charset="0"/>
                <a:cs typeface="Calibri" panose="020F0502020204030204" pitchFamily="34" charset="0"/>
              </a:rPr>
              <a:t>Data files move into the cluster from S3 storage and results files move out of the cluster to S3 storage.</a:t>
            </a:r>
          </a:p>
        </p:txBody>
      </p:sp>
      <p:sp>
        <p:nvSpPr>
          <p:cNvPr id="59" name="Triangle 58">
            <a:extLst>
              <a:ext uri="{FF2B5EF4-FFF2-40B4-BE49-F238E27FC236}">
                <a16:creationId xmlns:a16="http://schemas.microsoft.com/office/drawing/2014/main" id="{7FD53A1B-5538-F640-8000-465AC1C17F80}"/>
              </a:ext>
            </a:extLst>
          </p:cNvPr>
          <p:cNvSpPr/>
          <p:nvPr/>
        </p:nvSpPr>
        <p:spPr>
          <a:xfrm rot="16200000" flipH="1">
            <a:off x="7149312" y="2588223"/>
            <a:ext cx="410178" cy="253673"/>
          </a:xfrm>
          <a:prstGeom prst="triangle">
            <a:avLst/>
          </a:prstGeom>
          <a:solidFill>
            <a:srgbClr val="48236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panose="020F0502020204030204" pitchFamily="34" charset="0"/>
              <a:cs typeface="Calibri" panose="020F0502020204030204" pitchFamily="34" charset="0"/>
            </a:endParaRPr>
          </a:p>
        </p:txBody>
      </p:sp>
      <p:sp>
        <p:nvSpPr>
          <p:cNvPr id="60" name="Triangle 59">
            <a:extLst>
              <a:ext uri="{FF2B5EF4-FFF2-40B4-BE49-F238E27FC236}">
                <a16:creationId xmlns:a16="http://schemas.microsoft.com/office/drawing/2014/main" id="{F9648DE1-0391-2E43-B6DA-F7C9388D8D80}"/>
              </a:ext>
            </a:extLst>
          </p:cNvPr>
          <p:cNvSpPr/>
          <p:nvPr/>
        </p:nvSpPr>
        <p:spPr>
          <a:xfrm rot="5400000">
            <a:off x="7149312" y="3992143"/>
            <a:ext cx="410178" cy="253673"/>
          </a:xfrm>
          <a:prstGeom prst="triangle">
            <a:avLst/>
          </a:prstGeom>
          <a:solidFill>
            <a:srgbClr val="48236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panose="020F0502020204030204" pitchFamily="34" charset="0"/>
              <a:cs typeface="Calibri" panose="020F0502020204030204" pitchFamily="34" charset="0"/>
            </a:endParaRPr>
          </a:p>
        </p:txBody>
      </p:sp>
      <p:pic>
        <p:nvPicPr>
          <p:cNvPr id="63" name="Picture 62" descr="QIMR_genomiQaConceptsPresentation_2016-08-12D copy.jpg">
            <a:extLst>
              <a:ext uri="{FF2B5EF4-FFF2-40B4-BE49-F238E27FC236}">
                <a16:creationId xmlns:a16="http://schemas.microsoft.com/office/drawing/2014/main" id="{F7D5008B-E4D2-1843-87A7-585B7F73420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974710" y="6406418"/>
            <a:ext cx="1089695" cy="334950"/>
          </a:xfrm>
          <a:prstGeom prst="rect">
            <a:avLst/>
          </a:prstGeom>
        </p:spPr>
      </p:pic>
      <p:sp>
        <p:nvSpPr>
          <p:cNvPr id="64" name="TextBox 34">
            <a:extLst>
              <a:ext uri="{FF2B5EF4-FFF2-40B4-BE49-F238E27FC236}">
                <a16:creationId xmlns:a16="http://schemas.microsoft.com/office/drawing/2014/main" id="{665B3BC3-9DE8-444C-82E9-BF924EB8FDE9}"/>
              </a:ext>
            </a:extLst>
          </p:cNvPr>
          <p:cNvSpPr txBox="1">
            <a:spLocks noChangeArrowheads="1"/>
          </p:cNvSpPr>
          <p:nvPr/>
        </p:nvSpPr>
        <p:spPr bwMode="auto">
          <a:xfrm>
            <a:off x="2124075" y="947502"/>
            <a:ext cx="3547574" cy="461665"/>
          </a:xfrm>
          <a:prstGeom prst="rect">
            <a:avLst/>
          </a:prstGeom>
          <a:noFill/>
          <a:ln w="9525">
            <a:noFill/>
            <a:miter lim="800000"/>
            <a:headEnd/>
            <a:tailEnd/>
          </a:ln>
        </p:spPr>
        <p:txBody>
          <a:bodyPr wrap="none">
            <a:prstTxWarp prst="textNoShape">
              <a:avLst/>
            </a:prstTxWarp>
            <a:spAutoFit/>
          </a:bodyPr>
          <a:lstStyle/>
          <a:p>
            <a:r>
              <a:rPr lang="en-US" sz="2400" i="1" dirty="0"/>
              <a:t>Research-scale Analysis</a:t>
            </a:r>
          </a:p>
        </p:txBody>
      </p:sp>
    </p:spTree>
    <p:extLst>
      <p:ext uri="{BB962C8B-B14F-4D97-AF65-F5344CB8AC3E}">
        <p14:creationId xmlns:p14="http://schemas.microsoft.com/office/powerpoint/2010/main" val="3571658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195266"/>
            <a:ext cx="9144000" cy="958246"/>
          </a:xfrm>
          <a:prstGeom prst="rect">
            <a:avLst/>
          </a:prstGeom>
          <a:solidFill>
            <a:schemeClr val="bg1">
              <a:alpha val="5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p:cNvSpPr>
            <a:spLocks noGrp="1"/>
          </p:cNvSpPr>
          <p:nvPr>
            <p:ph type="ftr" sz="quarter" idx="10"/>
          </p:nvPr>
        </p:nvSpPr>
        <p:spPr/>
        <p:txBody>
          <a:bodyPr/>
          <a:lstStyle/>
          <a:p>
            <a:pPr algn="r"/>
            <a:r>
              <a:rPr lang="en-US" dirty="0"/>
              <a:t>© QIMR Berghofer Medical Research Institute   |   </a:t>
            </a:r>
            <a:fld id="{97103234-84EB-7642-9B66-484630A12280}" type="slidenum">
              <a:rPr lang="en-US" smtClean="0"/>
              <a:pPr algn="r"/>
              <a:t>15</a:t>
            </a:fld>
            <a:endParaRPr lang="en-US" dirty="0"/>
          </a:p>
        </p:txBody>
      </p:sp>
      <p:cxnSp>
        <p:nvCxnSpPr>
          <p:cNvPr id="7" name="Straight Connector 6"/>
          <p:cNvCxnSpPr>
            <a:cxnSpLocks noChangeShapeType="1"/>
          </p:cNvCxnSpPr>
          <p:nvPr/>
        </p:nvCxnSpPr>
        <p:spPr bwMode="auto">
          <a:xfrm flipV="1">
            <a:off x="281116" y="579101"/>
            <a:ext cx="8458200" cy="25400"/>
          </a:xfrm>
          <a:prstGeom prst="line">
            <a:avLst/>
          </a:prstGeom>
          <a:noFill/>
          <a:ln w="25400">
            <a:solidFill>
              <a:schemeClr val="accent1"/>
            </a:solidFill>
            <a:round/>
            <a:headEnd/>
            <a:tailEnd/>
          </a:ln>
          <a:effectLst>
            <a:outerShdw dist="20000" dir="5400000" rotWithShape="0">
              <a:srgbClr val="808080">
                <a:alpha val="37999"/>
              </a:srgbClr>
            </a:outerShdw>
          </a:effectLst>
        </p:spPr>
      </p:cxnSp>
      <p:sp>
        <p:nvSpPr>
          <p:cNvPr id="8" name="TextBox 34"/>
          <p:cNvSpPr txBox="1">
            <a:spLocks noChangeArrowheads="1"/>
          </p:cNvSpPr>
          <p:nvPr/>
        </p:nvSpPr>
        <p:spPr bwMode="auto">
          <a:xfrm>
            <a:off x="179512" y="116632"/>
            <a:ext cx="6471130" cy="461665"/>
          </a:xfrm>
          <a:prstGeom prst="rect">
            <a:avLst/>
          </a:prstGeom>
          <a:noFill/>
          <a:ln w="9525">
            <a:noFill/>
            <a:miter lim="800000"/>
            <a:headEnd/>
            <a:tailEnd/>
          </a:ln>
        </p:spPr>
        <p:txBody>
          <a:bodyPr wrap="none">
            <a:prstTxWarp prst="textNoShape">
              <a:avLst/>
            </a:prstTxWarp>
            <a:spAutoFit/>
          </a:bodyPr>
          <a:lstStyle/>
          <a:p>
            <a:r>
              <a:rPr lang="en-US" sz="2400" dirty="0"/>
              <a:t>AWS Architecture 2: Single-use Analysis Units</a:t>
            </a:r>
          </a:p>
        </p:txBody>
      </p:sp>
      <p:pic>
        <p:nvPicPr>
          <p:cNvPr id="63" name="Picture 62" descr="QIMR_genomiQaConceptsPresentation_2016-08-12D copy.jpg">
            <a:extLst>
              <a:ext uri="{FF2B5EF4-FFF2-40B4-BE49-F238E27FC236}">
                <a16:creationId xmlns:a16="http://schemas.microsoft.com/office/drawing/2014/main" id="{F7D5008B-E4D2-1843-87A7-585B7F7342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74710" y="6406418"/>
            <a:ext cx="1089695" cy="334950"/>
          </a:xfrm>
          <a:prstGeom prst="rect">
            <a:avLst/>
          </a:prstGeom>
        </p:spPr>
      </p:pic>
      <p:grpSp>
        <p:nvGrpSpPr>
          <p:cNvPr id="61" name="Group 60">
            <a:extLst>
              <a:ext uri="{FF2B5EF4-FFF2-40B4-BE49-F238E27FC236}">
                <a16:creationId xmlns:a16="http://schemas.microsoft.com/office/drawing/2014/main" id="{CEAF06DC-5166-564E-8272-2DF94C4B24F7}"/>
              </a:ext>
            </a:extLst>
          </p:cNvPr>
          <p:cNvGrpSpPr/>
          <p:nvPr/>
        </p:nvGrpSpPr>
        <p:grpSpPr>
          <a:xfrm>
            <a:off x="2411760" y="2294763"/>
            <a:ext cx="1081523" cy="2381892"/>
            <a:chOff x="86552" y="1507658"/>
            <a:chExt cx="1152935" cy="2584263"/>
          </a:xfrm>
        </p:grpSpPr>
        <p:pic>
          <p:nvPicPr>
            <p:cNvPr id="62" name="Picture 61" descr="osa_desktop.emf">
              <a:extLst>
                <a:ext uri="{FF2B5EF4-FFF2-40B4-BE49-F238E27FC236}">
                  <a16:creationId xmlns:a16="http://schemas.microsoft.com/office/drawing/2014/main" id="{27330A3E-F817-BA4F-9F1F-A7FDF2C580E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341451" y="3309511"/>
              <a:ext cx="643136" cy="643136"/>
            </a:xfrm>
            <a:prstGeom prst="rect">
              <a:avLst/>
            </a:prstGeom>
            <a:ln>
              <a:noFill/>
            </a:ln>
          </p:spPr>
        </p:pic>
        <p:grpSp>
          <p:nvGrpSpPr>
            <p:cNvPr id="64" name="Group 63">
              <a:extLst>
                <a:ext uri="{FF2B5EF4-FFF2-40B4-BE49-F238E27FC236}">
                  <a16:creationId xmlns:a16="http://schemas.microsoft.com/office/drawing/2014/main" id="{00B7F32F-FF18-3E4B-A2E6-B14B50C9DC1A}"/>
                </a:ext>
              </a:extLst>
            </p:cNvPr>
            <p:cNvGrpSpPr/>
            <p:nvPr/>
          </p:nvGrpSpPr>
          <p:grpSpPr>
            <a:xfrm>
              <a:off x="86552" y="1507658"/>
              <a:ext cx="1152935" cy="2584263"/>
              <a:chOff x="1259632" y="1512679"/>
              <a:chExt cx="1152935" cy="2584263"/>
            </a:xfrm>
          </p:grpSpPr>
          <p:sp>
            <p:nvSpPr>
              <p:cNvPr id="65" name="Rectangle 64">
                <a:extLst>
                  <a:ext uri="{FF2B5EF4-FFF2-40B4-BE49-F238E27FC236}">
                    <a16:creationId xmlns:a16="http://schemas.microsoft.com/office/drawing/2014/main" id="{56EDF107-CBB4-1145-BEF1-9760D3A050B3}"/>
                  </a:ext>
                </a:extLst>
              </p:cNvPr>
              <p:cNvSpPr/>
              <p:nvPr/>
            </p:nvSpPr>
            <p:spPr>
              <a:xfrm>
                <a:off x="1260035" y="1512679"/>
                <a:ext cx="1152128" cy="2584263"/>
              </a:xfrm>
              <a:prstGeom prst="rect">
                <a:avLst/>
              </a:prstGeom>
              <a:noFill/>
              <a:ln w="25400">
                <a:solidFill>
                  <a:srgbClr val="48236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pic>
            <p:nvPicPr>
              <p:cNvPr id="66" name="Picture 65" descr="amazon_ec2_logo_v2.png">
                <a:extLst>
                  <a:ext uri="{FF2B5EF4-FFF2-40B4-BE49-F238E27FC236}">
                    <a16:creationId xmlns:a16="http://schemas.microsoft.com/office/drawing/2014/main" id="{BE89F948-24D6-1144-9E25-81F1AB9CAB7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64576" y="2084865"/>
                <a:ext cx="743047" cy="763349"/>
              </a:xfrm>
              <a:prstGeom prst="rect">
                <a:avLst/>
              </a:prstGeom>
              <a:ln>
                <a:noFill/>
              </a:ln>
            </p:spPr>
          </p:pic>
          <p:sp>
            <p:nvSpPr>
              <p:cNvPr id="67" name="TextBox 66">
                <a:extLst>
                  <a:ext uri="{FF2B5EF4-FFF2-40B4-BE49-F238E27FC236}">
                    <a16:creationId xmlns:a16="http://schemas.microsoft.com/office/drawing/2014/main" id="{A17B404E-2751-E04B-97B8-C6320621D999}"/>
                  </a:ext>
                </a:extLst>
              </p:cNvPr>
              <p:cNvSpPr txBox="1"/>
              <p:nvPr/>
            </p:nvSpPr>
            <p:spPr>
              <a:xfrm>
                <a:off x="1519246" y="2776657"/>
                <a:ext cx="569935" cy="400711"/>
              </a:xfrm>
              <a:prstGeom prst="rect">
                <a:avLst/>
              </a:prstGeom>
              <a:noFill/>
              <a:ln>
                <a:noFill/>
              </a:ln>
            </p:spPr>
            <p:txBody>
              <a:bodyPr wrap="none" rtlCol="0">
                <a:spAutoFit/>
              </a:bodyPr>
              <a:lstStyle/>
              <a:p>
                <a:r>
                  <a:rPr lang="en-US" dirty="0">
                    <a:latin typeface="Calibri" panose="020F0502020204030204" pitchFamily="34" charset="0"/>
                    <a:cs typeface="Calibri" panose="020F0502020204030204" pitchFamily="34" charset="0"/>
                  </a:rPr>
                  <a:t>EC2</a:t>
                </a:r>
              </a:p>
            </p:txBody>
          </p:sp>
          <p:sp>
            <p:nvSpPr>
              <p:cNvPr id="68" name="Rectangle 67">
                <a:extLst>
                  <a:ext uri="{FF2B5EF4-FFF2-40B4-BE49-F238E27FC236}">
                    <a16:creationId xmlns:a16="http://schemas.microsoft.com/office/drawing/2014/main" id="{9F26E1AC-E321-8841-ABEC-41C24AB833FB}"/>
                  </a:ext>
                </a:extLst>
              </p:cNvPr>
              <p:cNvSpPr/>
              <p:nvPr/>
            </p:nvSpPr>
            <p:spPr>
              <a:xfrm>
                <a:off x="1259632" y="1512679"/>
                <a:ext cx="1152935" cy="409174"/>
              </a:xfrm>
              <a:prstGeom prst="rect">
                <a:avLst/>
              </a:prstGeom>
              <a:solidFill>
                <a:srgbClr val="48236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schemeClr val="bg1"/>
                    </a:solidFill>
                    <a:latin typeface="Calibri" panose="020F0502020204030204" pitchFamily="34" charset="0"/>
                    <a:cs typeface="Calibri" panose="020F0502020204030204" pitchFamily="34" charset="0"/>
                  </a:rPr>
                  <a:t>Database</a:t>
                </a:r>
              </a:p>
            </p:txBody>
          </p:sp>
        </p:grpSp>
      </p:grpSp>
      <p:sp>
        <p:nvSpPr>
          <p:cNvPr id="69" name="TextBox 68">
            <a:extLst>
              <a:ext uri="{FF2B5EF4-FFF2-40B4-BE49-F238E27FC236}">
                <a16:creationId xmlns:a16="http://schemas.microsoft.com/office/drawing/2014/main" id="{FD01CFE1-675A-E447-B2FD-30C5A300F5C2}"/>
              </a:ext>
            </a:extLst>
          </p:cNvPr>
          <p:cNvSpPr txBox="1"/>
          <p:nvPr/>
        </p:nvSpPr>
        <p:spPr>
          <a:xfrm>
            <a:off x="173422" y="1412776"/>
            <a:ext cx="1916039" cy="4185761"/>
          </a:xfrm>
          <a:prstGeom prst="rect">
            <a:avLst/>
          </a:prstGeom>
          <a:noFill/>
        </p:spPr>
        <p:txBody>
          <a:bodyPr wrap="square" rtlCol="0">
            <a:spAutoFit/>
          </a:bodyPr>
          <a:lstStyle/>
          <a:p>
            <a:r>
              <a:rPr lang="en-US" sz="1400" dirty="0" err="1">
                <a:latin typeface="Calibri" panose="020F0502020204030204" pitchFamily="34" charset="0"/>
                <a:cs typeface="Calibri" panose="020F0502020204030204" pitchFamily="34" charset="0"/>
              </a:rPr>
              <a:t>genomiQa’s</a:t>
            </a:r>
            <a:r>
              <a:rPr lang="en-US" sz="1400" dirty="0">
                <a:latin typeface="Calibri" panose="020F0502020204030204" pitchFamily="34" charset="0"/>
                <a:cs typeface="Calibri" panose="020F0502020204030204" pitchFamily="34" charset="0"/>
              </a:rPr>
              <a:t> redesigned cloud solution creates a new single-use dedicated analysis unit for each sequencing analysis job. Each analysis unit has its own EC2 compute and EBS storage. AWS services are used to house the database which controls the system. </a:t>
            </a:r>
          </a:p>
          <a:p>
            <a:endParaRPr lang="en-US" sz="1400" dirty="0">
              <a:latin typeface="Calibri" panose="020F0502020204030204" pitchFamily="34" charset="0"/>
              <a:cs typeface="Calibri" panose="020F0502020204030204" pitchFamily="34" charset="0"/>
            </a:endParaRPr>
          </a:p>
          <a:p>
            <a:r>
              <a:rPr lang="en-US" sz="1400" dirty="0">
                <a:latin typeface="Calibri" panose="020F0502020204030204" pitchFamily="34" charset="0"/>
                <a:cs typeface="Calibri" panose="020F0502020204030204" pitchFamily="34" charset="0"/>
              </a:rPr>
              <a:t>Data and results files are written to and from S3 storage while control information moves to and from the database.</a:t>
            </a:r>
          </a:p>
        </p:txBody>
      </p:sp>
      <p:grpSp>
        <p:nvGrpSpPr>
          <p:cNvPr id="70" name="Group 69">
            <a:extLst>
              <a:ext uri="{FF2B5EF4-FFF2-40B4-BE49-F238E27FC236}">
                <a16:creationId xmlns:a16="http://schemas.microsoft.com/office/drawing/2014/main" id="{E7CCBD27-895E-5344-85F4-98CCA4166295}"/>
              </a:ext>
            </a:extLst>
          </p:cNvPr>
          <p:cNvGrpSpPr/>
          <p:nvPr/>
        </p:nvGrpSpPr>
        <p:grpSpPr>
          <a:xfrm>
            <a:off x="7374421" y="1556792"/>
            <a:ext cx="1081523" cy="3629219"/>
            <a:chOff x="5278290" y="1507658"/>
            <a:chExt cx="1152935" cy="3937566"/>
          </a:xfrm>
        </p:grpSpPr>
        <p:sp>
          <p:nvSpPr>
            <p:cNvPr id="71" name="Rectangle 70">
              <a:extLst>
                <a:ext uri="{FF2B5EF4-FFF2-40B4-BE49-F238E27FC236}">
                  <a16:creationId xmlns:a16="http://schemas.microsoft.com/office/drawing/2014/main" id="{4D03A9D7-759D-2640-9949-91DF17A71594}"/>
                </a:ext>
              </a:extLst>
            </p:cNvPr>
            <p:cNvSpPr/>
            <p:nvPr/>
          </p:nvSpPr>
          <p:spPr>
            <a:xfrm>
              <a:off x="5278290" y="1507658"/>
              <a:ext cx="1152935" cy="3937566"/>
            </a:xfrm>
            <a:prstGeom prst="rect">
              <a:avLst/>
            </a:prstGeom>
            <a:noFill/>
            <a:ln w="25400">
              <a:solidFill>
                <a:srgbClr val="48236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grpSp>
          <p:nvGrpSpPr>
            <p:cNvPr id="72" name="Group 71">
              <a:extLst>
                <a:ext uri="{FF2B5EF4-FFF2-40B4-BE49-F238E27FC236}">
                  <a16:creationId xmlns:a16="http://schemas.microsoft.com/office/drawing/2014/main" id="{4557A74D-EA11-D846-BDDC-89D00595BA59}"/>
                </a:ext>
              </a:extLst>
            </p:cNvPr>
            <p:cNvGrpSpPr/>
            <p:nvPr/>
          </p:nvGrpSpPr>
          <p:grpSpPr>
            <a:xfrm>
              <a:off x="5562067" y="3309511"/>
              <a:ext cx="585380" cy="2068381"/>
              <a:chOff x="4232346" y="3341634"/>
              <a:chExt cx="585380" cy="2068381"/>
            </a:xfrm>
          </p:grpSpPr>
          <p:pic>
            <p:nvPicPr>
              <p:cNvPr id="76" name="Picture 75" descr="osa_drive-harddisk.emf">
                <a:extLst>
                  <a:ext uri="{FF2B5EF4-FFF2-40B4-BE49-F238E27FC236}">
                    <a16:creationId xmlns:a16="http://schemas.microsoft.com/office/drawing/2014/main" id="{C004522C-5639-F64E-A366-60D58F0A760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232346" y="3982109"/>
                <a:ext cx="585380" cy="787431"/>
              </a:xfrm>
              <a:prstGeom prst="rect">
                <a:avLst/>
              </a:prstGeom>
            </p:spPr>
          </p:pic>
          <p:pic>
            <p:nvPicPr>
              <p:cNvPr id="77" name="Picture 76" descr="osa_drive-harddisk.emf">
                <a:extLst>
                  <a:ext uri="{FF2B5EF4-FFF2-40B4-BE49-F238E27FC236}">
                    <a16:creationId xmlns:a16="http://schemas.microsoft.com/office/drawing/2014/main" id="{6C44F4B6-D0DB-6646-A080-712263F2942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232346" y="3341634"/>
                <a:ext cx="585380" cy="787431"/>
              </a:xfrm>
              <a:prstGeom prst="rect">
                <a:avLst/>
              </a:prstGeom>
            </p:spPr>
          </p:pic>
          <p:pic>
            <p:nvPicPr>
              <p:cNvPr id="78" name="Picture 77" descr="osa_drive-harddisk.emf">
                <a:extLst>
                  <a:ext uri="{FF2B5EF4-FFF2-40B4-BE49-F238E27FC236}">
                    <a16:creationId xmlns:a16="http://schemas.microsoft.com/office/drawing/2014/main" id="{A0FDB056-F08A-E044-BC4F-2C3035B171C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232346" y="4622584"/>
                <a:ext cx="585380" cy="787431"/>
              </a:xfrm>
              <a:prstGeom prst="rect">
                <a:avLst/>
              </a:prstGeom>
            </p:spPr>
          </p:pic>
        </p:grpSp>
        <p:sp>
          <p:nvSpPr>
            <p:cNvPr id="73" name="Rectangle 72">
              <a:extLst>
                <a:ext uri="{FF2B5EF4-FFF2-40B4-BE49-F238E27FC236}">
                  <a16:creationId xmlns:a16="http://schemas.microsoft.com/office/drawing/2014/main" id="{5F710953-0D45-8145-BFC7-2EF4ED424BF6}"/>
                </a:ext>
              </a:extLst>
            </p:cNvPr>
            <p:cNvSpPr/>
            <p:nvPr/>
          </p:nvSpPr>
          <p:spPr>
            <a:xfrm>
              <a:off x="5278290" y="1507658"/>
              <a:ext cx="1152935" cy="409174"/>
            </a:xfrm>
            <a:prstGeom prst="rect">
              <a:avLst/>
            </a:prstGeom>
            <a:solidFill>
              <a:srgbClr val="48236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schemeClr val="bg1"/>
                  </a:solidFill>
                  <a:latin typeface="Calibri" panose="020F0502020204030204" pitchFamily="34" charset="0"/>
                  <a:cs typeface="Calibri" panose="020F0502020204030204" pitchFamily="34" charset="0"/>
                </a:rPr>
                <a:t>Storage</a:t>
              </a:r>
            </a:p>
          </p:txBody>
        </p:sp>
        <p:sp>
          <p:nvSpPr>
            <p:cNvPr id="74" name="TextBox 73">
              <a:extLst>
                <a:ext uri="{FF2B5EF4-FFF2-40B4-BE49-F238E27FC236}">
                  <a16:creationId xmlns:a16="http://schemas.microsoft.com/office/drawing/2014/main" id="{C425C482-8569-4E40-9E80-D19F550BDA0A}"/>
                </a:ext>
              </a:extLst>
            </p:cNvPr>
            <p:cNvSpPr txBox="1"/>
            <p:nvPr/>
          </p:nvSpPr>
          <p:spPr>
            <a:xfrm>
              <a:off x="5621254" y="2843193"/>
              <a:ext cx="434390" cy="400711"/>
            </a:xfrm>
            <a:prstGeom prst="rect">
              <a:avLst/>
            </a:prstGeom>
            <a:noFill/>
          </p:spPr>
          <p:txBody>
            <a:bodyPr wrap="none" rtlCol="0">
              <a:spAutoFit/>
            </a:bodyPr>
            <a:lstStyle/>
            <a:p>
              <a:r>
                <a:rPr lang="en-US" dirty="0">
                  <a:latin typeface="Calibri" panose="020F0502020204030204" pitchFamily="34" charset="0"/>
                  <a:cs typeface="Calibri" panose="020F0502020204030204" pitchFamily="34" charset="0"/>
                </a:rPr>
                <a:t>S3</a:t>
              </a:r>
            </a:p>
          </p:txBody>
        </p:sp>
        <p:pic>
          <p:nvPicPr>
            <p:cNvPr id="75" name="Picture 74" descr="amazon_s3_logo.png">
              <a:extLst>
                <a:ext uri="{FF2B5EF4-FFF2-40B4-BE49-F238E27FC236}">
                  <a16:creationId xmlns:a16="http://schemas.microsoft.com/office/drawing/2014/main" id="{8E3929B6-7F03-264D-86D7-A9E3D51B0C4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473083" y="2079844"/>
              <a:ext cx="763349" cy="763349"/>
            </a:xfrm>
            <a:prstGeom prst="rect">
              <a:avLst/>
            </a:prstGeom>
          </p:spPr>
        </p:pic>
      </p:grpSp>
      <p:grpSp>
        <p:nvGrpSpPr>
          <p:cNvPr id="79" name="Group 78">
            <a:extLst>
              <a:ext uri="{FF2B5EF4-FFF2-40B4-BE49-F238E27FC236}">
                <a16:creationId xmlns:a16="http://schemas.microsoft.com/office/drawing/2014/main" id="{F93F4410-4CA0-A44F-A02E-F955B08505CF}"/>
              </a:ext>
            </a:extLst>
          </p:cNvPr>
          <p:cNvGrpSpPr/>
          <p:nvPr/>
        </p:nvGrpSpPr>
        <p:grpSpPr>
          <a:xfrm>
            <a:off x="4338584" y="2064559"/>
            <a:ext cx="2169003" cy="2613684"/>
            <a:chOff x="5666280" y="3535829"/>
            <a:chExt cx="2169003" cy="2613684"/>
          </a:xfrm>
        </p:grpSpPr>
        <p:sp>
          <p:nvSpPr>
            <p:cNvPr id="80" name="Rectangle 79">
              <a:extLst>
                <a:ext uri="{FF2B5EF4-FFF2-40B4-BE49-F238E27FC236}">
                  <a16:creationId xmlns:a16="http://schemas.microsoft.com/office/drawing/2014/main" id="{17A35306-9E73-4B46-8490-A08E6E0FD1CE}"/>
                </a:ext>
              </a:extLst>
            </p:cNvPr>
            <p:cNvSpPr/>
            <p:nvPr/>
          </p:nvSpPr>
          <p:spPr>
            <a:xfrm>
              <a:off x="5875687" y="3535829"/>
              <a:ext cx="1959596" cy="2398267"/>
            </a:xfrm>
            <a:prstGeom prst="rect">
              <a:avLst/>
            </a:prstGeom>
            <a:solidFill>
              <a:schemeClr val="bg1"/>
            </a:solidFill>
            <a:ln w="25400">
              <a:solidFill>
                <a:srgbClr val="48236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81" name="Rectangle 80">
              <a:extLst>
                <a:ext uri="{FF2B5EF4-FFF2-40B4-BE49-F238E27FC236}">
                  <a16:creationId xmlns:a16="http://schemas.microsoft.com/office/drawing/2014/main" id="{6D9AF2B1-F433-5842-B8FA-103AFB48D4C5}"/>
                </a:ext>
              </a:extLst>
            </p:cNvPr>
            <p:cNvSpPr/>
            <p:nvPr/>
          </p:nvSpPr>
          <p:spPr>
            <a:xfrm>
              <a:off x="5814819" y="3607695"/>
              <a:ext cx="1959596" cy="2398267"/>
            </a:xfrm>
            <a:prstGeom prst="rect">
              <a:avLst/>
            </a:prstGeom>
            <a:solidFill>
              <a:schemeClr val="bg1"/>
            </a:solidFill>
            <a:ln w="25400">
              <a:solidFill>
                <a:srgbClr val="48236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82" name="Rectangle 81">
              <a:extLst>
                <a:ext uri="{FF2B5EF4-FFF2-40B4-BE49-F238E27FC236}">
                  <a16:creationId xmlns:a16="http://schemas.microsoft.com/office/drawing/2014/main" id="{4F1AB279-43EC-8B4F-85D4-403062C63603}"/>
                </a:ext>
              </a:extLst>
            </p:cNvPr>
            <p:cNvSpPr/>
            <p:nvPr/>
          </p:nvSpPr>
          <p:spPr>
            <a:xfrm>
              <a:off x="5736155" y="3674818"/>
              <a:ext cx="1959596" cy="2398267"/>
            </a:xfrm>
            <a:prstGeom prst="rect">
              <a:avLst/>
            </a:prstGeom>
            <a:solidFill>
              <a:schemeClr val="bg1"/>
            </a:solidFill>
            <a:ln w="25400">
              <a:solidFill>
                <a:srgbClr val="48236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grpSp>
          <p:nvGrpSpPr>
            <p:cNvPr id="83" name="Group 82">
              <a:extLst>
                <a:ext uri="{FF2B5EF4-FFF2-40B4-BE49-F238E27FC236}">
                  <a16:creationId xmlns:a16="http://schemas.microsoft.com/office/drawing/2014/main" id="{2C9214B7-A99F-4540-8AD4-122B46AEB945}"/>
                </a:ext>
              </a:extLst>
            </p:cNvPr>
            <p:cNvGrpSpPr/>
            <p:nvPr/>
          </p:nvGrpSpPr>
          <p:grpSpPr>
            <a:xfrm>
              <a:off x="5666280" y="3751245"/>
              <a:ext cx="1959974" cy="2398268"/>
              <a:chOff x="5291630" y="3751245"/>
              <a:chExt cx="1959974" cy="2398268"/>
            </a:xfrm>
          </p:grpSpPr>
          <p:sp>
            <p:nvSpPr>
              <p:cNvPr id="84" name="Rectangle 83">
                <a:extLst>
                  <a:ext uri="{FF2B5EF4-FFF2-40B4-BE49-F238E27FC236}">
                    <a16:creationId xmlns:a16="http://schemas.microsoft.com/office/drawing/2014/main" id="{04FECA4D-64F7-5D44-B82D-47E6569EF5C7}"/>
                  </a:ext>
                </a:extLst>
              </p:cNvPr>
              <p:cNvSpPr/>
              <p:nvPr/>
            </p:nvSpPr>
            <p:spPr>
              <a:xfrm>
                <a:off x="5292008" y="3751246"/>
                <a:ext cx="1959596" cy="2398267"/>
              </a:xfrm>
              <a:prstGeom prst="rect">
                <a:avLst/>
              </a:prstGeom>
              <a:solidFill>
                <a:schemeClr val="bg1"/>
              </a:solidFill>
              <a:ln w="25400">
                <a:solidFill>
                  <a:srgbClr val="48236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pic>
            <p:nvPicPr>
              <p:cNvPr id="85" name="Picture 84" descr="amazon_ec2_logo_v2.png">
                <a:extLst>
                  <a:ext uri="{FF2B5EF4-FFF2-40B4-BE49-F238E27FC236}">
                    <a16:creationId xmlns:a16="http://schemas.microsoft.com/office/drawing/2014/main" id="{D520997A-07FC-6541-9AF4-62D767E8053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21592" y="4254833"/>
                <a:ext cx="697023" cy="703572"/>
              </a:xfrm>
              <a:prstGeom prst="rect">
                <a:avLst/>
              </a:prstGeom>
            </p:spPr>
          </p:pic>
          <p:sp>
            <p:nvSpPr>
              <p:cNvPr id="86" name="TextBox 85">
                <a:extLst>
                  <a:ext uri="{FF2B5EF4-FFF2-40B4-BE49-F238E27FC236}">
                    <a16:creationId xmlns:a16="http://schemas.microsoft.com/office/drawing/2014/main" id="{E72BB624-11B8-E447-BD9F-E37C73A8BB8C}"/>
                  </a:ext>
                </a:extLst>
              </p:cNvPr>
              <p:cNvSpPr txBox="1"/>
              <p:nvPr/>
            </p:nvSpPr>
            <p:spPr>
              <a:xfrm>
                <a:off x="5472875" y="5000019"/>
                <a:ext cx="534634" cy="369332"/>
              </a:xfrm>
              <a:prstGeom prst="rect">
                <a:avLst/>
              </a:prstGeom>
              <a:noFill/>
            </p:spPr>
            <p:txBody>
              <a:bodyPr wrap="none" rtlCol="0">
                <a:spAutoFit/>
              </a:bodyPr>
              <a:lstStyle/>
              <a:p>
                <a:r>
                  <a:rPr lang="en-US" dirty="0">
                    <a:latin typeface="Calibri" panose="020F0502020204030204" pitchFamily="34" charset="0"/>
                    <a:cs typeface="Calibri" panose="020F0502020204030204" pitchFamily="34" charset="0"/>
                  </a:rPr>
                  <a:t>EC2</a:t>
                </a:r>
              </a:p>
            </p:txBody>
          </p:sp>
          <p:sp>
            <p:nvSpPr>
              <p:cNvPr id="87" name="Rectangle 86">
                <a:extLst>
                  <a:ext uri="{FF2B5EF4-FFF2-40B4-BE49-F238E27FC236}">
                    <a16:creationId xmlns:a16="http://schemas.microsoft.com/office/drawing/2014/main" id="{C4A2970A-27E1-4F45-A027-C598A7E39372}"/>
                  </a:ext>
                </a:extLst>
              </p:cNvPr>
              <p:cNvSpPr/>
              <p:nvPr/>
            </p:nvSpPr>
            <p:spPr>
              <a:xfrm>
                <a:off x="5291630" y="3751245"/>
                <a:ext cx="1959974" cy="377132"/>
              </a:xfrm>
              <a:prstGeom prst="rect">
                <a:avLst/>
              </a:prstGeom>
              <a:solidFill>
                <a:srgbClr val="48236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schemeClr val="bg1"/>
                    </a:solidFill>
                    <a:latin typeface="Calibri" panose="020F0502020204030204" pitchFamily="34" charset="0"/>
                    <a:cs typeface="Calibri" panose="020F0502020204030204" pitchFamily="34" charset="0"/>
                  </a:rPr>
                  <a:t>Analysis Unit</a:t>
                </a:r>
              </a:p>
            </p:txBody>
          </p:sp>
          <p:pic>
            <p:nvPicPr>
              <p:cNvPr id="88" name="Picture 87" descr="amazon_ebs_logo.png">
                <a:extLst>
                  <a:ext uri="{FF2B5EF4-FFF2-40B4-BE49-F238E27FC236}">
                    <a16:creationId xmlns:a16="http://schemas.microsoft.com/office/drawing/2014/main" id="{CF264AD1-40E8-9E43-8394-F35F39A08911}"/>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308350" y="4244970"/>
                <a:ext cx="736145" cy="723299"/>
              </a:xfrm>
              <a:prstGeom prst="rect">
                <a:avLst/>
              </a:prstGeom>
            </p:spPr>
          </p:pic>
          <p:sp>
            <p:nvSpPr>
              <p:cNvPr id="89" name="TextBox 88">
                <a:extLst>
                  <a:ext uri="{FF2B5EF4-FFF2-40B4-BE49-F238E27FC236}">
                    <a16:creationId xmlns:a16="http://schemas.microsoft.com/office/drawing/2014/main" id="{682A6198-3503-5445-9DD1-7A7ADFC82146}"/>
                  </a:ext>
                </a:extLst>
              </p:cNvPr>
              <p:cNvSpPr txBox="1"/>
              <p:nvPr/>
            </p:nvSpPr>
            <p:spPr>
              <a:xfrm>
                <a:off x="6373168" y="5000019"/>
                <a:ext cx="527709" cy="369332"/>
              </a:xfrm>
              <a:prstGeom prst="rect">
                <a:avLst/>
              </a:prstGeom>
              <a:noFill/>
            </p:spPr>
            <p:txBody>
              <a:bodyPr wrap="none" rtlCol="0">
                <a:spAutoFit/>
              </a:bodyPr>
              <a:lstStyle/>
              <a:p>
                <a:r>
                  <a:rPr lang="en-US" dirty="0">
                    <a:latin typeface="Calibri" panose="020F0502020204030204" pitchFamily="34" charset="0"/>
                    <a:cs typeface="Calibri" panose="020F0502020204030204" pitchFamily="34" charset="0"/>
                  </a:rPr>
                  <a:t>EBS</a:t>
                </a:r>
              </a:p>
            </p:txBody>
          </p:sp>
          <p:pic>
            <p:nvPicPr>
              <p:cNvPr id="90" name="Picture 89" descr="osa_drive-harddisk.emf">
                <a:extLst>
                  <a:ext uri="{FF2B5EF4-FFF2-40B4-BE49-F238E27FC236}">
                    <a16:creationId xmlns:a16="http://schemas.microsoft.com/office/drawing/2014/main" id="{F65F2FC2-CD27-6845-82A5-6566E42B50C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401861" y="5390070"/>
                <a:ext cx="549122" cy="725768"/>
              </a:xfrm>
              <a:prstGeom prst="rect">
                <a:avLst/>
              </a:prstGeom>
            </p:spPr>
          </p:pic>
          <p:pic>
            <p:nvPicPr>
              <p:cNvPr id="91" name="Picture 90" descr="osa_desktop.emf">
                <a:extLst>
                  <a:ext uri="{FF2B5EF4-FFF2-40B4-BE49-F238E27FC236}">
                    <a16:creationId xmlns:a16="http://schemas.microsoft.com/office/drawing/2014/main" id="{73835C3D-9A2A-284D-98BB-50CE9045F7E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5467352" y="5416395"/>
                <a:ext cx="603301" cy="592773"/>
              </a:xfrm>
              <a:prstGeom prst="rect">
                <a:avLst/>
              </a:prstGeom>
            </p:spPr>
          </p:pic>
        </p:grpSp>
      </p:grpSp>
      <p:grpSp>
        <p:nvGrpSpPr>
          <p:cNvPr id="92" name="Group 91">
            <a:extLst>
              <a:ext uri="{FF2B5EF4-FFF2-40B4-BE49-F238E27FC236}">
                <a16:creationId xmlns:a16="http://schemas.microsoft.com/office/drawing/2014/main" id="{5A90D173-A7C5-8143-9419-841AB0419367}"/>
              </a:ext>
            </a:extLst>
          </p:cNvPr>
          <p:cNvGrpSpPr/>
          <p:nvPr/>
        </p:nvGrpSpPr>
        <p:grpSpPr>
          <a:xfrm>
            <a:off x="3782565" y="2615273"/>
            <a:ext cx="260013" cy="1512256"/>
            <a:chOff x="4863776" y="4287993"/>
            <a:chExt cx="260013" cy="1512256"/>
          </a:xfrm>
        </p:grpSpPr>
        <p:sp>
          <p:nvSpPr>
            <p:cNvPr id="93" name="Triangle 92">
              <a:extLst>
                <a:ext uri="{FF2B5EF4-FFF2-40B4-BE49-F238E27FC236}">
                  <a16:creationId xmlns:a16="http://schemas.microsoft.com/office/drawing/2014/main" id="{7F9924F9-6E0F-D547-93AF-18F9678C1BAD}"/>
                </a:ext>
              </a:extLst>
            </p:cNvPr>
            <p:cNvSpPr/>
            <p:nvPr/>
          </p:nvSpPr>
          <p:spPr>
            <a:xfrm rot="5400000">
              <a:off x="4785524" y="4366245"/>
              <a:ext cx="410178" cy="253673"/>
            </a:xfrm>
            <a:prstGeom prst="triangle">
              <a:avLst/>
            </a:prstGeom>
            <a:solidFill>
              <a:srgbClr val="48236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panose="020F0502020204030204" pitchFamily="34" charset="0"/>
                <a:cs typeface="Calibri" panose="020F0502020204030204" pitchFamily="34" charset="0"/>
              </a:endParaRPr>
            </a:p>
          </p:txBody>
        </p:sp>
        <p:sp>
          <p:nvSpPr>
            <p:cNvPr id="94" name="Triangle 93">
              <a:extLst>
                <a:ext uri="{FF2B5EF4-FFF2-40B4-BE49-F238E27FC236}">
                  <a16:creationId xmlns:a16="http://schemas.microsoft.com/office/drawing/2014/main" id="{591C68CE-1623-3F41-A487-D9338A92B820}"/>
                </a:ext>
              </a:extLst>
            </p:cNvPr>
            <p:cNvSpPr/>
            <p:nvPr/>
          </p:nvSpPr>
          <p:spPr>
            <a:xfrm rot="16200000" flipH="1">
              <a:off x="4791864" y="5468323"/>
              <a:ext cx="410178" cy="253673"/>
            </a:xfrm>
            <a:prstGeom prst="triangle">
              <a:avLst/>
            </a:prstGeom>
            <a:solidFill>
              <a:srgbClr val="48236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panose="020F0502020204030204" pitchFamily="34" charset="0"/>
                <a:cs typeface="Calibri" panose="020F0502020204030204" pitchFamily="34" charset="0"/>
              </a:endParaRPr>
            </a:p>
          </p:txBody>
        </p:sp>
      </p:grpSp>
      <p:grpSp>
        <p:nvGrpSpPr>
          <p:cNvPr id="95" name="Group 94">
            <a:extLst>
              <a:ext uri="{FF2B5EF4-FFF2-40B4-BE49-F238E27FC236}">
                <a16:creationId xmlns:a16="http://schemas.microsoft.com/office/drawing/2014/main" id="{7CEEA9A3-C781-A04D-ADCC-960B1D1D6211}"/>
              </a:ext>
            </a:extLst>
          </p:cNvPr>
          <p:cNvGrpSpPr/>
          <p:nvPr/>
        </p:nvGrpSpPr>
        <p:grpSpPr>
          <a:xfrm>
            <a:off x="6803593" y="2598694"/>
            <a:ext cx="268100" cy="1545415"/>
            <a:chOff x="7803870" y="4254834"/>
            <a:chExt cx="268100" cy="1545415"/>
          </a:xfrm>
        </p:grpSpPr>
        <p:sp>
          <p:nvSpPr>
            <p:cNvPr id="96" name="Triangle 95">
              <a:extLst>
                <a:ext uri="{FF2B5EF4-FFF2-40B4-BE49-F238E27FC236}">
                  <a16:creationId xmlns:a16="http://schemas.microsoft.com/office/drawing/2014/main" id="{FF2FEA7B-D29E-B745-AE0E-557036FF1C87}"/>
                </a:ext>
              </a:extLst>
            </p:cNvPr>
            <p:cNvSpPr/>
            <p:nvPr/>
          </p:nvSpPr>
          <p:spPr>
            <a:xfrm rot="16200000" flipH="1">
              <a:off x="7725618" y="4333086"/>
              <a:ext cx="410178" cy="253673"/>
            </a:xfrm>
            <a:prstGeom prst="triangle">
              <a:avLst/>
            </a:prstGeom>
            <a:solidFill>
              <a:srgbClr val="48236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panose="020F0502020204030204" pitchFamily="34" charset="0"/>
                <a:cs typeface="Calibri" panose="020F0502020204030204" pitchFamily="34" charset="0"/>
              </a:endParaRPr>
            </a:p>
          </p:txBody>
        </p:sp>
        <p:sp>
          <p:nvSpPr>
            <p:cNvPr id="97" name="Triangle 96">
              <a:extLst>
                <a:ext uri="{FF2B5EF4-FFF2-40B4-BE49-F238E27FC236}">
                  <a16:creationId xmlns:a16="http://schemas.microsoft.com/office/drawing/2014/main" id="{D821BBF7-9CC8-EC4A-BFB8-1D5A3F751436}"/>
                </a:ext>
              </a:extLst>
            </p:cNvPr>
            <p:cNvSpPr/>
            <p:nvPr/>
          </p:nvSpPr>
          <p:spPr>
            <a:xfrm rot="5400000">
              <a:off x="7740045" y="5468323"/>
              <a:ext cx="410178" cy="253673"/>
            </a:xfrm>
            <a:prstGeom prst="triangle">
              <a:avLst/>
            </a:prstGeom>
            <a:solidFill>
              <a:srgbClr val="48236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panose="020F0502020204030204" pitchFamily="34" charset="0"/>
                <a:cs typeface="Calibri" panose="020F0502020204030204" pitchFamily="34" charset="0"/>
              </a:endParaRPr>
            </a:p>
          </p:txBody>
        </p:sp>
      </p:grpSp>
      <p:sp>
        <p:nvSpPr>
          <p:cNvPr id="98" name="TextBox 34">
            <a:extLst>
              <a:ext uri="{FF2B5EF4-FFF2-40B4-BE49-F238E27FC236}">
                <a16:creationId xmlns:a16="http://schemas.microsoft.com/office/drawing/2014/main" id="{F47B760F-83B8-CE4F-98A7-871A106A8B25}"/>
              </a:ext>
            </a:extLst>
          </p:cNvPr>
          <p:cNvSpPr txBox="1">
            <a:spLocks noChangeArrowheads="1"/>
          </p:cNvSpPr>
          <p:nvPr/>
        </p:nvSpPr>
        <p:spPr bwMode="auto">
          <a:xfrm>
            <a:off x="2117261" y="955685"/>
            <a:ext cx="3113994" cy="461665"/>
          </a:xfrm>
          <a:prstGeom prst="rect">
            <a:avLst/>
          </a:prstGeom>
          <a:noFill/>
          <a:ln w="9525">
            <a:noFill/>
            <a:miter lim="800000"/>
            <a:headEnd/>
            <a:tailEnd/>
          </a:ln>
        </p:spPr>
        <p:txBody>
          <a:bodyPr wrap="none">
            <a:prstTxWarp prst="textNoShape">
              <a:avLst/>
            </a:prstTxWarp>
            <a:spAutoFit/>
          </a:bodyPr>
          <a:lstStyle/>
          <a:p>
            <a:r>
              <a:rPr lang="en-US" sz="2400" i="1" dirty="0"/>
              <a:t>Nation-scale Analysis</a:t>
            </a:r>
          </a:p>
        </p:txBody>
      </p:sp>
    </p:spTree>
    <p:extLst>
      <p:ext uri="{BB962C8B-B14F-4D97-AF65-F5344CB8AC3E}">
        <p14:creationId xmlns:p14="http://schemas.microsoft.com/office/powerpoint/2010/main" val="4149058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958246"/>
          </a:xfrm>
          <a:prstGeom prst="rect">
            <a:avLst/>
          </a:prstGeom>
          <a:solidFill>
            <a:schemeClr val="bg1">
              <a:alpha val="5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p:cNvSpPr>
            <a:spLocks noGrp="1"/>
          </p:cNvSpPr>
          <p:nvPr>
            <p:ph type="ftr" sz="quarter" idx="10"/>
          </p:nvPr>
        </p:nvSpPr>
        <p:spPr/>
        <p:txBody>
          <a:bodyPr/>
          <a:lstStyle/>
          <a:p>
            <a:pPr algn="r"/>
            <a:r>
              <a:rPr lang="en-US" dirty="0"/>
              <a:t>© QIMR Berghofer Medical Research Institute   |   </a:t>
            </a:r>
            <a:fld id="{97103234-84EB-7642-9B66-484630A12280}" type="slidenum">
              <a:rPr lang="en-US" smtClean="0"/>
              <a:pPr algn="r"/>
              <a:t>16</a:t>
            </a:fld>
            <a:endParaRPr lang="en-US" dirty="0"/>
          </a:p>
        </p:txBody>
      </p:sp>
      <p:cxnSp>
        <p:nvCxnSpPr>
          <p:cNvPr id="7" name="Straight Connector 6"/>
          <p:cNvCxnSpPr>
            <a:cxnSpLocks noChangeShapeType="1"/>
          </p:cNvCxnSpPr>
          <p:nvPr/>
        </p:nvCxnSpPr>
        <p:spPr bwMode="auto">
          <a:xfrm flipV="1">
            <a:off x="281116" y="579101"/>
            <a:ext cx="8458200" cy="25400"/>
          </a:xfrm>
          <a:prstGeom prst="line">
            <a:avLst/>
          </a:prstGeom>
          <a:noFill/>
          <a:ln w="25400">
            <a:solidFill>
              <a:schemeClr val="accent1"/>
            </a:solidFill>
            <a:round/>
            <a:headEnd/>
            <a:tailEnd/>
          </a:ln>
          <a:effectLst>
            <a:outerShdw dist="20000" dir="5400000" rotWithShape="0">
              <a:srgbClr val="808080">
                <a:alpha val="37999"/>
              </a:srgbClr>
            </a:outerShdw>
          </a:effectLst>
        </p:spPr>
      </p:cxnSp>
      <p:sp>
        <p:nvSpPr>
          <p:cNvPr id="8" name="TextBox 34"/>
          <p:cNvSpPr txBox="1">
            <a:spLocks noChangeArrowheads="1"/>
          </p:cNvSpPr>
          <p:nvPr/>
        </p:nvSpPr>
        <p:spPr bwMode="auto">
          <a:xfrm>
            <a:off x="179512" y="116632"/>
            <a:ext cx="8110514" cy="461665"/>
          </a:xfrm>
          <a:prstGeom prst="rect">
            <a:avLst/>
          </a:prstGeom>
          <a:noFill/>
          <a:ln w="9525">
            <a:noFill/>
            <a:miter lim="800000"/>
            <a:headEnd/>
            <a:tailEnd/>
          </a:ln>
        </p:spPr>
        <p:txBody>
          <a:bodyPr wrap="none">
            <a:prstTxWarp prst="textNoShape">
              <a:avLst/>
            </a:prstTxWarp>
            <a:spAutoFit/>
          </a:bodyPr>
          <a:lstStyle/>
          <a:p>
            <a:r>
              <a:rPr lang="en-US" sz="2400" dirty="0"/>
              <a:t>Lesson 1 – the AWS ecosystem is not as scary as it looks:</a:t>
            </a:r>
          </a:p>
        </p:txBody>
      </p:sp>
      <p:pic>
        <p:nvPicPr>
          <p:cNvPr id="4" name="Picture 3" descr="AWS_ecosyste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1116" y="908720"/>
            <a:ext cx="8458199" cy="4582102"/>
          </a:xfrm>
          <a:prstGeom prst="rect">
            <a:avLst/>
          </a:prstGeom>
        </p:spPr>
      </p:pic>
      <p:grpSp>
        <p:nvGrpSpPr>
          <p:cNvPr id="11" name="Group 10"/>
          <p:cNvGrpSpPr/>
          <p:nvPr/>
        </p:nvGrpSpPr>
        <p:grpSpPr>
          <a:xfrm>
            <a:off x="2123728" y="2421007"/>
            <a:ext cx="4824536" cy="1584176"/>
            <a:chOff x="2339752" y="4581128"/>
            <a:chExt cx="4824536" cy="1584176"/>
          </a:xfrm>
        </p:grpSpPr>
        <p:sp>
          <p:nvSpPr>
            <p:cNvPr id="10" name="Rectangle 9"/>
            <p:cNvSpPr/>
            <p:nvPr/>
          </p:nvSpPr>
          <p:spPr>
            <a:xfrm>
              <a:off x="2339752" y="4581128"/>
              <a:ext cx="4824536" cy="1584176"/>
            </a:xfrm>
            <a:prstGeom prst="rect">
              <a:avLst/>
            </a:prstGeom>
            <a:solidFill>
              <a:schemeClr val="bg1"/>
            </a:solidFill>
            <a:ln w="1905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 name="Picture 8" descr="QIMR_AWS_service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6087" y="4647525"/>
              <a:ext cx="4531866" cy="1451382"/>
            </a:xfrm>
            <a:prstGeom prst="rect">
              <a:avLst/>
            </a:prstGeom>
          </p:spPr>
        </p:pic>
      </p:grpSp>
    </p:spTree>
    <p:extLst>
      <p:ext uri="{BB962C8B-B14F-4D97-AF65-F5344CB8AC3E}">
        <p14:creationId xmlns:p14="http://schemas.microsoft.com/office/powerpoint/2010/main" val="2687082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958246"/>
          </a:xfrm>
          <a:prstGeom prst="rect">
            <a:avLst/>
          </a:prstGeom>
          <a:solidFill>
            <a:schemeClr val="bg1">
              <a:alpha val="5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p:cNvSpPr>
            <a:spLocks noGrp="1"/>
          </p:cNvSpPr>
          <p:nvPr>
            <p:ph type="ftr" sz="quarter" idx="10"/>
          </p:nvPr>
        </p:nvSpPr>
        <p:spPr/>
        <p:txBody>
          <a:bodyPr/>
          <a:lstStyle/>
          <a:p>
            <a:pPr algn="r"/>
            <a:r>
              <a:rPr lang="en-US" dirty="0"/>
              <a:t>© QIMR Berghofer Medical Research Institute   |   </a:t>
            </a:r>
            <a:fld id="{97103234-84EB-7642-9B66-484630A12280}" type="slidenum">
              <a:rPr lang="en-US" smtClean="0"/>
              <a:pPr algn="r"/>
              <a:t>17</a:t>
            </a:fld>
            <a:endParaRPr lang="en-US" dirty="0"/>
          </a:p>
        </p:txBody>
      </p:sp>
      <p:sp>
        <p:nvSpPr>
          <p:cNvPr id="8" name="TextBox 34"/>
          <p:cNvSpPr txBox="1">
            <a:spLocks noChangeArrowheads="1"/>
          </p:cNvSpPr>
          <p:nvPr/>
        </p:nvSpPr>
        <p:spPr bwMode="auto">
          <a:xfrm>
            <a:off x="179512" y="116632"/>
            <a:ext cx="8424936" cy="461665"/>
          </a:xfrm>
          <a:prstGeom prst="rect">
            <a:avLst/>
          </a:prstGeom>
          <a:noFill/>
          <a:ln w="9525">
            <a:noFill/>
            <a:miter lim="800000"/>
            <a:headEnd/>
            <a:tailEnd/>
          </a:ln>
        </p:spPr>
        <p:txBody>
          <a:bodyPr wrap="square">
            <a:prstTxWarp prst="textNoShape">
              <a:avLst/>
            </a:prstTxWarp>
            <a:spAutoFit/>
          </a:bodyPr>
          <a:lstStyle/>
          <a:p>
            <a:r>
              <a:rPr lang="en-US" sz="2400" dirty="0"/>
              <a:t>Lesson 2 - how much of your software stack do you control?</a:t>
            </a:r>
          </a:p>
        </p:txBody>
      </p:sp>
      <p:sp>
        <p:nvSpPr>
          <p:cNvPr id="96" name="Rounded Rectangle 95"/>
          <p:cNvSpPr/>
          <p:nvPr/>
        </p:nvSpPr>
        <p:spPr>
          <a:xfrm>
            <a:off x="255184" y="4584030"/>
            <a:ext cx="2300592" cy="272084"/>
          </a:xfrm>
          <a:prstGeom prst="roundRect">
            <a:avLst/>
          </a:prstGeom>
          <a:solidFill>
            <a:schemeClr val="accent6">
              <a:lumMod val="40000"/>
              <a:lumOff val="6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rgbClr val="000000"/>
                </a:solidFill>
              </a:rPr>
              <a:t>QIMR Berghofer software</a:t>
            </a:r>
          </a:p>
        </p:txBody>
      </p:sp>
      <p:sp>
        <p:nvSpPr>
          <p:cNvPr id="101" name="Rectangle 100"/>
          <p:cNvSpPr/>
          <p:nvPr/>
        </p:nvSpPr>
        <p:spPr>
          <a:xfrm>
            <a:off x="251520" y="810215"/>
            <a:ext cx="8565908" cy="3338865"/>
          </a:xfrm>
          <a:prstGeom prst="rect">
            <a:avLst/>
          </a:prstGeom>
          <a:solidFill>
            <a:schemeClr val="bg1">
              <a:lumMod val="95000"/>
            </a:schemeClr>
          </a:solidFill>
          <a:ln w="635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TextBox 101"/>
          <p:cNvSpPr txBox="1"/>
          <p:nvPr/>
        </p:nvSpPr>
        <p:spPr>
          <a:xfrm>
            <a:off x="2795908" y="4440014"/>
            <a:ext cx="6021520" cy="1077218"/>
          </a:xfrm>
          <a:prstGeom prst="rect">
            <a:avLst/>
          </a:prstGeom>
          <a:noFill/>
          <a:ln w="6350" cmpd="sng">
            <a:noFill/>
          </a:ln>
          <a:effectLst/>
        </p:spPr>
        <p:txBody>
          <a:bodyPr wrap="square" rtlCol="0">
            <a:spAutoFit/>
          </a:bodyPr>
          <a:lstStyle/>
          <a:p>
            <a:r>
              <a:rPr lang="en-US" sz="1600" dirty="0"/>
              <a:t>We thought our software stack was a well understood system but we found a number of 3</a:t>
            </a:r>
            <a:r>
              <a:rPr lang="en-US" sz="1600" baseline="30000" dirty="0"/>
              <a:t>rd</a:t>
            </a:r>
            <a:r>
              <a:rPr lang="en-US" sz="1600" dirty="0"/>
              <a:t> party software packages that behaved badly under cloud conditions including I/O problems, and constrained operating system versions.</a:t>
            </a:r>
          </a:p>
        </p:txBody>
      </p:sp>
      <p:sp>
        <p:nvSpPr>
          <p:cNvPr id="104" name="Rounded Rectangle 103"/>
          <p:cNvSpPr/>
          <p:nvPr/>
        </p:nvSpPr>
        <p:spPr>
          <a:xfrm>
            <a:off x="1003551" y="2260203"/>
            <a:ext cx="496975" cy="358904"/>
          </a:xfrm>
          <a:prstGeom prst="roundRect">
            <a:avLst/>
          </a:prstGeom>
          <a:solidFill>
            <a:schemeClr val="bg1">
              <a:lumMod val="8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rgbClr val="000000"/>
                </a:solidFill>
              </a:rPr>
              <a:t>5</a:t>
            </a:r>
          </a:p>
        </p:txBody>
      </p:sp>
      <p:sp>
        <p:nvSpPr>
          <p:cNvPr id="105" name="Rounded Rectangle 104"/>
          <p:cNvSpPr/>
          <p:nvPr/>
        </p:nvSpPr>
        <p:spPr>
          <a:xfrm>
            <a:off x="1722794" y="2260203"/>
            <a:ext cx="496975" cy="358904"/>
          </a:xfrm>
          <a:prstGeom prst="roundRect">
            <a:avLst/>
          </a:prstGeom>
          <a:solidFill>
            <a:schemeClr val="bg1">
              <a:lumMod val="8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rgbClr val="000000"/>
                </a:solidFill>
              </a:rPr>
              <a:t>6</a:t>
            </a:r>
          </a:p>
        </p:txBody>
      </p:sp>
      <p:sp>
        <p:nvSpPr>
          <p:cNvPr id="106" name="Rounded Rectangle 105"/>
          <p:cNvSpPr/>
          <p:nvPr/>
        </p:nvSpPr>
        <p:spPr>
          <a:xfrm>
            <a:off x="2442037" y="2258698"/>
            <a:ext cx="496975" cy="358904"/>
          </a:xfrm>
          <a:prstGeom prst="roundRect">
            <a:avLst/>
          </a:prstGeom>
          <a:solidFill>
            <a:schemeClr val="bg1">
              <a:lumMod val="8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rgbClr val="000000"/>
                </a:solidFill>
              </a:rPr>
              <a:t>7</a:t>
            </a:r>
          </a:p>
        </p:txBody>
      </p:sp>
      <p:sp>
        <p:nvSpPr>
          <p:cNvPr id="168" name="Document 167"/>
          <p:cNvSpPr/>
          <p:nvPr/>
        </p:nvSpPr>
        <p:spPr>
          <a:xfrm>
            <a:off x="4488632" y="2811831"/>
            <a:ext cx="496975" cy="358904"/>
          </a:xfrm>
          <a:prstGeom prst="flowChartDocument">
            <a:avLst/>
          </a:prstGeom>
          <a:solidFill>
            <a:schemeClr val="bg1">
              <a:lumMod val="95000"/>
            </a:schemeClr>
          </a:solidFill>
          <a:ln>
            <a:solidFill>
              <a:schemeClr val="tx1"/>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rgbClr val="000000"/>
                </a:solidFill>
              </a:rPr>
              <a:t>4</a:t>
            </a:r>
          </a:p>
        </p:txBody>
      </p:sp>
      <p:sp>
        <p:nvSpPr>
          <p:cNvPr id="169" name="Document 168"/>
          <p:cNvSpPr/>
          <p:nvPr/>
        </p:nvSpPr>
        <p:spPr>
          <a:xfrm>
            <a:off x="4491081" y="2260203"/>
            <a:ext cx="496975" cy="358904"/>
          </a:xfrm>
          <a:prstGeom prst="flowChartDocument">
            <a:avLst/>
          </a:prstGeom>
          <a:solidFill>
            <a:schemeClr val="bg1">
              <a:lumMod val="9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rgbClr val="000000"/>
                </a:solidFill>
              </a:rPr>
              <a:t>2</a:t>
            </a:r>
          </a:p>
        </p:txBody>
      </p:sp>
      <p:cxnSp>
        <p:nvCxnSpPr>
          <p:cNvPr id="108" name="Straight Connector 107"/>
          <p:cNvCxnSpPr>
            <a:stCxn id="164" idx="3"/>
            <a:endCxn id="104" idx="1"/>
          </p:cNvCxnSpPr>
          <p:nvPr/>
        </p:nvCxnSpPr>
        <p:spPr>
          <a:xfrm>
            <a:off x="892417" y="2175735"/>
            <a:ext cx="111134" cy="263920"/>
          </a:xfrm>
          <a:prstGeom prst="line">
            <a:avLst/>
          </a:prstGeom>
          <a:ln w="1905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09" name="Straight Connector 108"/>
          <p:cNvCxnSpPr>
            <a:stCxn id="165" idx="3"/>
            <a:endCxn id="104" idx="1"/>
          </p:cNvCxnSpPr>
          <p:nvPr/>
        </p:nvCxnSpPr>
        <p:spPr>
          <a:xfrm flipV="1">
            <a:off x="892417" y="2439655"/>
            <a:ext cx="111134" cy="247384"/>
          </a:xfrm>
          <a:prstGeom prst="line">
            <a:avLst/>
          </a:prstGeom>
          <a:ln w="1905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10" name="Straight Connector 109"/>
          <p:cNvCxnSpPr>
            <a:stCxn id="168" idx="3"/>
            <a:endCxn id="112" idx="1"/>
          </p:cNvCxnSpPr>
          <p:nvPr/>
        </p:nvCxnSpPr>
        <p:spPr>
          <a:xfrm flipV="1">
            <a:off x="4985607" y="2439655"/>
            <a:ext cx="113583" cy="551628"/>
          </a:xfrm>
          <a:prstGeom prst="line">
            <a:avLst/>
          </a:prstGeom>
          <a:ln w="1905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11" name="Straight Connector 110"/>
          <p:cNvCxnSpPr>
            <a:stCxn id="112" idx="1"/>
            <a:endCxn id="169" idx="3"/>
          </p:cNvCxnSpPr>
          <p:nvPr/>
        </p:nvCxnSpPr>
        <p:spPr>
          <a:xfrm flipH="1">
            <a:off x="4988056" y="2439655"/>
            <a:ext cx="111134" cy="0"/>
          </a:xfrm>
          <a:prstGeom prst="line">
            <a:avLst/>
          </a:prstGeom>
          <a:ln w="19050" cmpd="sng">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112" name="Rounded Rectangle 111"/>
          <p:cNvSpPr/>
          <p:nvPr/>
        </p:nvSpPr>
        <p:spPr>
          <a:xfrm>
            <a:off x="5099190" y="2260203"/>
            <a:ext cx="496975" cy="358904"/>
          </a:xfrm>
          <a:prstGeom prst="roundRect">
            <a:avLst/>
          </a:prstGeom>
          <a:solidFill>
            <a:schemeClr val="accent6">
              <a:lumMod val="60000"/>
              <a:lumOff val="4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rgbClr val="000000"/>
                </a:solidFill>
              </a:rPr>
              <a:t>10</a:t>
            </a:r>
          </a:p>
        </p:txBody>
      </p:sp>
      <p:cxnSp>
        <p:nvCxnSpPr>
          <p:cNvPr id="113" name="Straight Connector 112"/>
          <p:cNvCxnSpPr>
            <a:stCxn id="117" idx="1"/>
            <a:endCxn id="149" idx="3"/>
          </p:cNvCxnSpPr>
          <p:nvPr/>
        </p:nvCxnSpPr>
        <p:spPr>
          <a:xfrm flipH="1">
            <a:off x="7420492" y="2438289"/>
            <a:ext cx="111134" cy="0"/>
          </a:xfrm>
          <a:prstGeom prst="line">
            <a:avLst/>
          </a:prstGeom>
          <a:ln w="1905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p:cNvCxnSpPr>
            <a:stCxn id="117" idx="3"/>
            <a:endCxn id="135" idx="1"/>
          </p:cNvCxnSpPr>
          <p:nvPr/>
        </p:nvCxnSpPr>
        <p:spPr>
          <a:xfrm>
            <a:off x="8028601" y="2438289"/>
            <a:ext cx="111135" cy="556"/>
          </a:xfrm>
          <a:prstGeom prst="line">
            <a:avLst/>
          </a:prstGeom>
          <a:ln w="1905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p:cNvCxnSpPr>
            <a:stCxn id="117" idx="1"/>
            <a:endCxn id="150" idx="3"/>
          </p:cNvCxnSpPr>
          <p:nvPr/>
        </p:nvCxnSpPr>
        <p:spPr>
          <a:xfrm flipH="1">
            <a:off x="7420492" y="2438289"/>
            <a:ext cx="111134" cy="511443"/>
          </a:xfrm>
          <a:prstGeom prst="line">
            <a:avLst/>
          </a:prstGeom>
          <a:ln w="19050" cmpd="sng">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151" name="Rounded Rectangle 150"/>
          <p:cNvSpPr/>
          <p:nvPr/>
        </p:nvSpPr>
        <p:spPr>
          <a:xfrm>
            <a:off x="395442" y="1520601"/>
            <a:ext cx="496975" cy="358904"/>
          </a:xfrm>
          <a:prstGeom prst="roundRect">
            <a:avLst/>
          </a:prstGeom>
          <a:solidFill>
            <a:schemeClr val="bg1">
              <a:lumMod val="8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solidFill>
              </a:rPr>
              <a:t>13</a:t>
            </a:r>
          </a:p>
        </p:txBody>
      </p:sp>
      <p:sp>
        <p:nvSpPr>
          <p:cNvPr id="152" name="Rounded Rectangle 151"/>
          <p:cNvSpPr/>
          <p:nvPr/>
        </p:nvSpPr>
        <p:spPr>
          <a:xfrm>
            <a:off x="395442" y="2991283"/>
            <a:ext cx="496975" cy="358904"/>
          </a:xfrm>
          <a:prstGeom prst="roundRect">
            <a:avLst/>
          </a:prstGeom>
          <a:solidFill>
            <a:schemeClr val="bg1">
              <a:lumMod val="8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rgbClr val="000000"/>
                </a:solidFill>
              </a:rPr>
              <a:t>13</a:t>
            </a:r>
          </a:p>
        </p:txBody>
      </p:sp>
      <p:cxnSp>
        <p:nvCxnSpPr>
          <p:cNvPr id="153" name="Straight Connector 152"/>
          <p:cNvCxnSpPr>
            <a:stCxn id="164" idx="0"/>
            <a:endCxn id="151" idx="2"/>
          </p:cNvCxnSpPr>
          <p:nvPr/>
        </p:nvCxnSpPr>
        <p:spPr>
          <a:xfrm flipV="1">
            <a:off x="643930" y="1879505"/>
            <a:ext cx="0" cy="116778"/>
          </a:xfrm>
          <a:prstGeom prst="line">
            <a:avLst/>
          </a:prstGeom>
          <a:ln w="1905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54" name="Straight Connector 153"/>
          <p:cNvCxnSpPr>
            <a:stCxn id="165" idx="2"/>
            <a:endCxn id="152" idx="0"/>
          </p:cNvCxnSpPr>
          <p:nvPr/>
        </p:nvCxnSpPr>
        <p:spPr>
          <a:xfrm>
            <a:off x="643930" y="2842763"/>
            <a:ext cx="0" cy="148520"/>
          </a:xfrm>
          <a:prstGeom prst="line">
            <a:avLst/>
          </a:prstGeom>
          <a:ln w="1905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55" name="Straight Connector 154"/>
          <p:cNvCxnSpPr>
            <a:stCxn id="152" idx="2"/>
          </p:cNvCxnSpPr>
          <p:nvPr/>
        </p:nvCxnSpPr>
        <p:spPr>
          <a:xfrm>
            <a:off x="643930" y="3350187"/>
            <a:ext cx="0" cy="160861"/>
          </a:xfrm>
          <a:prstGeom prst="line">
            <a:avLst/>
          </a:prstGeom>
          <a:ln w="1905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56" name="Straight Connector 155"/>
          <p:cNvCxnSpPr>
            <a:endCxn id="162" idx="2"/>
          </p:cNvCxnSpPr>
          <p:nvPr/>
        </p:nvCxnSpPr>
        <p:spPr>
          <a:xfrm flipV="1">
            <a:off x="643930" y="1368944"/>
            <a:ext cx="0" cy="151657"/>
          </a:xfrm>
          <a:prstGeom prst="line">
            <a:avLst/>
          </a:prstGeom>
          <a:ln w="19050" cmpd="sng">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164" name="Document 163"/>
          <p:cNvSpPr/>
          <p:nvPr/>
        </p:nvSpPr>
        <p:spPr>
          <a:xfrm>
            <a:off x="395442" y="1996283"/>
            <a:ext cx="496975" cy="358904"/>
          </a:xfrm>
          <a:prstGeom prst="flowChartDocument">
            <a:avLst/>
          </a:prstGeom>
          <a:solidFill>
            <a:schemeClr val="bg1">
              <a:lumMod val="9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rgbClr val="000000"/>
                </a:solidFill>
              </a:rPr>
              <a:t>1</a:t>
            </a:r>
          </a:p>
        </p:txBody>
      </p:sp>
      <p:sp>
        <p:nvSpPr>
          <p:cNvPr id="165" name="Document 164"/>
          <p:cNvSpPr/>
          <p:nvPr/>
        </p:nvSpPr>
        <p:spPr>
          <a:xfrm>
            <a:off x="395442" y="2507587"/>
            <a:ext cx="496975" cy="358904"/>
          </a:xfrm>
          <a:prstGeom prst="flowChartDocument">
            <a:avLst/>
          </a:prstGeom>
          <a:solidFill>
            <a:schemeClr val="bg1">
              <a:lumMod val="9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rgbClr val="000000"/>
                </a:solidFill>
              </a:rPr>
              <a:t>1</a:t>
            </a:r>
          </a:p>
        </p:txBody>
      </p:sp>
      <p:sp>
        <p:nvSpPr>
          <p:cNvPr id="162" name="Document 161"/>
          <p:cNvSpPr/>
          <p:nvPr/>
        </p:nvSpPr>
        <p:spPr>
          <a:xfrm>
            <a:off x="395442" y="1033768"/>
            <a:ext cx="496975" cy="358904"/>
          </a:xfrm>
          <a:prstGeom prst="flowChartDocument">
            <a:avLst/>
          </a:prstGeom>
          <a:solidFill>
            <a:schemeClr val="bg1">
              <a:lumMod val="9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rgbClr val="000000"/>
                </a:solidFill>
              </a:rPr>
              <a:t>3</a:t>
            </a:r>
          </a:p>
        </p:txBody>
      </p:sp>
      <p:sp>
        <p:nvSpPr>
          <p:cNvPr id="160" name="Document 159"/>
          <p:cNvSpPr/>
          <p:nvPr/>
        </p:nvSpPr>
        <p:spPr>
          <a:xfrm>
            <a:off x="395442" y="3511048"/>
            <a:ext cx="496975" cy="358904"/>
          </a:xfrm>
          <a:prstGeom prst="flowChartDocument">
            <a:avLst/>
          </a:prstGeom>
          <a:solidFill>
            <a:schemeClr val="bg1">
              <a:lumMod val="9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rgbClr val="000000"/>
                </a:solidFill>
              </a:rPr>
              <a:t>3</a:t>
            </a:r>
          </a:p>
        </p:txBody>
      </p:sp>
      <p:sp>
        <p:nvSpPr>
          <p:cNvPr id="117" name="Rounded Rectangle 116"/>
          <p:cNvSpPr/>
          <p:nvPr/>
        </p:nvSpPr>
        <p:spPr>
          <a:xfrm>
            <a:off x="7531626" y="2258837"/>
            <a:ext cx="496975" cy="358904"/>
          </a:xfrm>
          <a:prstGeom prst="roundRect">
            <a:avLst/>
          </a:prstGeom>
          <a:solidFill>
            <a:schemeClr val="accent6">
              <a:lumMod val="60000"/>
              <a:lumOff val="4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rgbClr val="000000"/>
                </a:solidFill>
              </a:rPr>
              <a:t>12</a:t>
            </a:r>
          </a:p>
        </p:txBody>
      </p:sp>
      <p:cxnSp>
        <p:nvCxnSpPr>
          <p:cNvPr id="142" name="Straight Connector 141"/>
          <p:cNvCxnSpPr>
            <a:endCxn id="144" idx="2"/>
          </p:cNvCxnSpPr>
          <p:nvPr/>
        </p:nvCxnSpPr>
        <p:spPr>
          <a:xfrm flipV="1">
            <a:off x="7172005" y="1893309"/>
            <a:ext cx="0" cy="365038"/>
          </a:xfrm>
          <a:prstGeom prst="line">
            <a:avLst/>
          </a:prstGeom>
          <a:ln w="19050" cmpd="sng">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149" name="Document 148"/>
          <p:cNvSpPr/>
          <p:nvPr/>
        </p:nvSpPr>
        <p:spPr>
          <a:xfrm>
            <a:off x="6923517" y="2258837"/>
            <a:ext cx="496975" cy="358904"/>
          </a:xfrm>
          <a:prstGeom prst="flowChartDocument">
            <a:avLst/>
          </a:prstGeom>
          <a:solidFill>
            <a:schemeClr val="bg1">
              <a:lumMod val="9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rgbClr val="000000"/>
                </a:solidFill>
              </a:rPr>
              <a:t>2</a:t>
            </a:r>
          </a:p>
        </p:txBody>
      </p:sp>
      <p:sp>
        <p:nvSpPr>
          <p:cNvPr id="150" name="Document 149"/>
          <p:cNvSpPr/>
          <p:nvPr/>
        </p:nvSpPr>
        <p:spPr>
          <a:xfrm>
            <a:off x="6923517" y="2770280"/>
            <a:ext cx="496975" cy="358904"/>
          </a:xfrm>
          <a:prstGeom prst="flowChartDocument">
            <a:avLst/>
          </a:prstGeom>
          <a:solidFill>
            <a:srgbClr val="F2F2F2"/>
          </a:solidFill>
          <a:ln>
            <a:solidFill>
              <a:schemeClr val="tx1"/>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rgbClr val="000000"/>
                </a:solidFill>
              </a:rPr>
              <a:t>4</a:t>
            </a:r>
          </a:p>
        </p:txBody>
      </p:sp>
      <p:sp>
        <p:nvSpPr>
          <p:cNvPr id="144" name="Rounded Rectangle 143"/>
          <p:cNvSpPr/>
          <p:nvPr/>
        </p:nvSpPr>
        <p:spPr>
          <a:xfrm>
            <a:off x="6923517" y="1534405"/>
            <a:ext cx="496975" cy="358904"/>
          </a:xfrm>
          <a:prstGeom prst="roundRect">
            <a:avLst/>
          </a:prstGeom>
          <a:solidFill>
            <a:schemeClr val="accent6">
              <a:lumMod val="60000"/>
              <a:lumOff val="4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rgbClr val="000000"/>
                </a:solidFill>
              </a:rPr>
              <a:t>13</a:t>
            </a:r>
          </a:p>
        </p:txBody>
      </p:sp>
      <p:cxnSp>
        <p:nvCxnSpPr>
          <p:cNvPr id="145" name="Straight Connector 144"/>
          <p:cNvCxnSpPr>
            <a:stCxn id="147" idx="2"/>
            <a:endCxn id="144" idx="0"/>
          </p:cNvCxnSpPr>
          <p:nvPr/>
        </p:nvCxnSpPr>
        <p:spPr>
          <a:xfrm>
            <a:off x="7172005" y="1368944"/>
            <a:ext cx="0" cy="165461"/>
          </a:xfrm>
          <a:prstGeom prst="line">
            <a:avLst/>
          </a:prstGeom>
          <a:ln w="19050" cmpd="sng">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147" name="Document 146"/>
          <p:cNvSpPr/>
          <p:nvPr/>
        </p:nvSpPr>
        <p:spPr>
          <a:xfrm>
            <a:off x="6923517" y="1033768"/>
            <a:ext cx="496975" cy="358904"/>
          </a:xfrm>
          <a:prstGeom prst="flowChartDocument">
            <a:avLst/>
          </a:prstGeom>
          <a:solidFill>
            <a:schemeClr val="bg1">
              <a:lumMod val="9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rgbClr val="000000"/>
                </a:solidFill>
              </a:rPr>
              <a:t>3</a:t>
            </a:r>
          </a:p>
        </p:txBody>
      </p:sp>
      <p:cxnSp>
        <p:nvCxnSpPr>
          <p:cNvPr id="132" name="Straight Connector 131"/>
          <p:cNvCxnSpPr>
            <a:endCxn id="137" idx="2"/>
          </p:cNvCxnSpPr>
          <p:nvPr/>
        </p:nvCxnSpPr>
        <p:spPr>
          <a:xfrm flipV="1">
            <a:off x="8388224" y="1900441"/>
            <a:ext cx="0" cy="357906"/>
          </a:xfrm>
          <a:prstGeom prst="line">
            <a:avLst/>
          </a:prstGeom>
          <a:ln w="19050" cmpd="sng">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137" name="Rounded Rectangle 136"/>
          <p:cNvSpPr/>
          <p:nvPr/>
        </p:nvSpPr>
        <p:spPr>
          <a:xfrm>
            <a:off x="8139736" y="1541537"/>
            <a:ext cx="496975" cy="358904"/>
          </a:xfrm>
          <a:prstGeom prst="roundRect">
            <a:avLst/>
          </a:prstGeom>
          <a:solidFill>
            <a:schemeClr val="accent6">
              <a:lumMod val="60000"/>
              <a:lumOff val="4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rgbClr val="000000"/>
                </a:solidFill>
              </a:rPr>
              <a:t>13</a:t>
            </a:r>
          </a:p>
        </p:txBody>
      </p:sp>
      <p:cxnSp>
        <p:nvCxnSpPr>
          <p:cNvPr id="138" name="Straight Connector 137"/>
          <p:cNvCxnSpPr>
            <a:stCxn id="140" idx="2"/>
            <a:endCxn id="137" idx="0"/>
          </p:cNvCxnSpPr>
          <p:nvPr/>
        </p:nvCxnSpPr>
        <p:spPr>
          <a:xfrm>
            <a:off x="8388224" y="1374710"/>
            <a:ext cx="0" cy="166827"/>
          </a:xfrm>
          <a:prstGeom prst="line">
            <a:avLst/>
          </a:prstGeom>
          <a:ln w="19050" cmpd="sng">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140" name="Document 139"/>
          <p:cNvSpPr/>
          <p:nvPr/>
        </p:nvSpPr>
        <p:spPr>
          <a:xfrm>
            <a:off x="8139736" y="1039534"/>
            <a:ext cx="496975" cy="358904"/>
          </a:xfrm>
          <a:prstGeom prst="flowChartDocument">
            <a:avLst/>
          </a:prstGeom>
          <a:solidFill>
            <a:schemeClr val="bg1">
              <a:lumMod val="9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rgbClr val="000000"/>
                </a:solidFill>
              </a:rPr>
              <a:t>3</a:t>
            </a:r>
          </a:p>
        </p:txBody>
      </p:sp>
      <p:sp>
        <p:nvSpPr>
          <p:cNvPr id="135" name="Document 134"/>
          <p:cNvSpPr/>
          <p:nvPr/>
        </p:nvSpPr>
        <p:spPr>
          <a:xfrm>
            <a:off x="8139736" y="2259393"/>
            <a:ext cx="496975" cy="358904"/>
          </a:xfrm>
          <a:prstGeom prst="flowChartDocument">
            <a:avLst/>
          </a:prstGeom>
          <a:solidFill>
            <a:schemeClr val="bg1">
              <a:lumMod val="9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rgbClr val="000000"/>
                </a:solidFill>
              </a:rPr>
              <a:t>2</a:t>
            </a:r>
          </a:p>
        </p:txBody>
      </p:sp>
      <p:cxnSp>
        <p:nvCxnSpPr>
          <p:cNvPr id="120" name="Straight Connector 119"/>
          <p:cNvCxnSpPr/>
          <p:nvPr/>
        </p:nvCxnSpPr>
        <p:spPr>
          <a:xfrm>
            <a:off x="1611660" y="2307429"/>
            <a:ext cx="0" cy="25593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p:cNvCxnSpPr/>
          <p:nvPr/>
        </p:nvCxnSpPr>
        <p:spPr>
          <a:xfrm>
            <a:off x="2330903" y="2307429"/>
            <a:ext cx="0" cy="25593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122" name="Rounded Rectangle 121"/>
          <p:cNvSpPr/>
          <p:nvPr/>
        </p:nvSpPr>
        <p:spPr>
          <a:xfrm>
            <a:off x="3161280" y="2258347"/>
            <a:ext cx="496975" cy="358904"/>
          </a:xfrm>
          <a:prstGeom prst="roundRect">
            <a:avLst/>
          </a:prstGeom>
          <a:solidFill>
            <a:schemeClr val="bg1">
              <a:lumMod val="8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rgbClr val="000000"/>
                </a:solidFill>
              </a:rPr>
              <a:t>8</a:t>
            </a:r>
          </a:p>
        </p:txBody>
      </p:sp>
      <p:cxnSp>
        <p:nvCxnSpPr>
          <p:cNvPr id="123" name="Straight Connector 122"/>
          <p:cNvCxnSpPr/>
          <p:nvPr/>
        </p:nvCxnSpPr>
        <p:spPr>
          <a:xfrm>
            <a:off x="3050146" y="2307429"/>
            <a:ext cx="0" cy="25593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124" name="Rounded Rectangle 123"/>
          <p:cNvSpPr/>
          <p:nvPr/>
        </p:nvSpPr>
        <p:spPr>
          <a:xfrm>
            <a:off x="3880523" y="2260203"/>
            <a:ext cx="496975" cy="358904"/>
          </a:xfrm>
          <a:prstGeom prst="roundRect">
            <a:avLst/>
          </a:prstGeom>
          <a:solidFill>
            <a:schemeClr val="bg1">
              <a:lumMod val="8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rgbClr val="000000"/>
                </a:solidFill>
              </a:rPr>
              <a:t>9</a:t>
            </a:r>
          </a:p>
        </p:txBody>
      </p:sp>
      <p:cxnSp>
        <p:nvCxnSpPr>
          <p:cNvPr id="125" name="Straight Connector 124"/>
          <p:cNvCxnSpPr/>
          <p:nvPr/>
        </p:nvCxnSpPr>
        <p:spPr>
          <a:xfrm>
            <a:off x="3769389" y="2309285"/>
            <a:ext cx="0" cy="25593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126" name="Document 125"/>
          <p:cNvSpPr/>
          <p:nvPr/>
        </p:nvSpPr>
        <p:spPr>
          <a:xfrm>
            <a:off x="5707299" y="2259393"/>
            <a:ext cx="496975" cy="358904"/>
          </a:xfrm>
          <a:prstGeom prst="flowChartDocument">
            <a:avLst/>
          </a:prstGeom>
          <a:solidFill>
            <a:schemeClr val="bg1">
              <a:lumMod val="9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rgbClr val="000000"/>
                </a:solidFill>
              </a:rPr>
              <a:t>2</a:t>
            </a:r>
          </a:p>
        </p:txBody>
      </p:sp>
      <p:cxnSp>
        <p:nvCxnSpPr>
          <p:cNvPr id="127" name="Straight Connector 126"/>
          <p:cNvCxnSpPr>
            <a:stCxn id="128" idx="1"/>
            <a:endCxn id="126" idx="3"/>
          </p:cNvCxnSpPr>
          <p:nvPr/>
        </p:nvCxnSpPr>
        <p:spPr>
          <a:xfrm flipH="1" flipV="1">
            <a:off x="6204274" y="2438845"/>
            <a:ext cx="111134" cy="1776"/>
          </a:xfrm>
          <a:prstGeom prst="line">
            <a:avLst/>
          </a:prstGeom>
          <a:ln w="19050" cmpd="sng">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128" name="Rounded Rectangle 127"/>
          <p:cNvSpPr/>
          <p:nvPr/>
        </p:nvSpPr>
        <p:spPr>
          <a:xfrm>
            <a:off x="6315408" y="2261169"/>
            <a:ext cx="496975" cy="358904"/>
          </a:xfrm>
          <a:prstGeom prst="roundRect">
            <a:avLst/>
          </a:prstGeom>
          <a:solidFill>
            <a:schemeClr val="bg1">
              <a:lumMod val="8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rgbClr val="000000"/>
                </a:solidFill>
              </a:rPr>
              <a:t>11</a:t>
            </a:r>
          </a:p>
        </p:txBody>
      </p:sp>
      <p:cxnSp>
        <p:nvCxnSpPr>
          <p:cNvPr id="129" name="Straight Connector 128"/>
          <p:cNvCxnSpPr>
            <a:stCxn id="169" idx="1"/>
            <a:endCxn id="124" idx="3"/>
          </p:cNvCxnSpPr>
          <p:nvPr/>
        </p:nvCxnSpPr>
        <p:spPr>
          <a:xfrm flipH="1">
            <a:off x="4377498" y="2439655"/>
            <a:ext cx="113583" cy="0"/>
          </a:xfrm>
          <a:prstGeom prst="line">
            <a:avLst/>
          </a:prstGeom>
          <a:ln w="1905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30" name="Straight Connector 129"/>
          <p:cNvCxnSpPr>
            <a:stCxn id="126" idx="1"/>
            <a:endCxn id="112" idx="3"/>
          </p:cNvCxnSpPr>
          <p:nvPr/>
        </p:nvCxnSpPr>
        <p:spPr>
          <a:xfrm flipH="1">
            <a:off x="5596165" y="2438845"/>
            <a:ext cx="111134" cy="810"/>
          </a:xfrm>
          <a:prstGeom prst="line">
            <a:avLst/>
          </a:prstGeom>
          <a:ln w="1905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31" name="Straight Connector 130"/>
          <p:cNvCxnSpPr>
            <a:stCxn id="128" idx="3"/>
            <a:endCxn id="149" idx="1"/>
          </p:cNvCxnSpPr>
          <p:nvPr/>
        </p:nvCxnSpPr>
        <p:spPr>
          <a:xfrm flipV="1">
            <a:off x="6812383" y="2438289"/>
            <a:ext cx="111134" cy="2332"/>
          </a:xfrm>
          <a:prstGeom prst="line">
            <a:avLst/>
          </a:prstGeom>
          <a:ln w="1905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70" name="Straight Connector 169"/>
          <p:cNvCxnSpPr>
            <a:cxnSpLocks noChangeShapeType="1"/>
          </p:cNvCxnSpPr>
          <p:nvPr/>
        </p:nvCxnSpPr>
        <p:spPr bwMode="auto">
          <a:xfrm flipV="1">
            <a:off x="281116" y="579101"/>
            <a:ext cx="8458200" cy="25400"/>
          </a:xfrm>
          <a:prstGeom prst="line">
            <a:avLst/>
          </a:prstGeom>
          <a:noFill/>
          <a:ln w="25400">
            <a:solidFill>
              <a:schemeClr val="accent1"/>
            </a:solidFill>
            <a:round/>
            <a:headEnd/>
            <a:tailEnd/>
          </a:ln>
          <a:effectLst>
            <a:outerShdw dist="20000" dir="5400000" rotWithShape="0">
              <a:srgbClr val="808080">
                <a:alpha val="37999"/>
              </a:srgbClr>
            </a:outerShdw>
          </a:effectLst>
        </p:spPr>
      </p:cxnSp>
      <p:sp>
        <p:nvSpPr>
          <p:cNvPr id="83" name="Rounded Rectangle 82"/>
          <p:cNvSpPr/>
          <p:nvPr/>
        </p:nvSpPr>
        <p:spPr>
          <a:xfrm>
            <a:off x="251520" y="5097158"/>
            <a:ext cx="2300592" cy="272084"/>
          </a:xfrm>
          <a:prstGeom prst="roundRect">
            <a:avLst/>
          </a:prstGeom>
          <a:solidFill>
            <a:schemeClr val="bg1">
              <a:lumMod val="8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rgbClr val="000000"/>
                </a:solidFill>
              </a:rPr>
              <a:t>3</a:t>
            </a:r>
            <a:r>
              <a:rPr lang="en-US" sz="1400" baseline="30000" dirty="0">
                <a:solidFill>
                  <a:srgbClr val="000000"/>
                </a:solidFill>
              </a:rPr>
              <a:t>rd</a:t>
            </a:r>
            <a:r>
              <a:rPr lang="en-US" sz="1400" dirty="0">
                <a:solidFill>
                  <a:srgbClr val="000000"/>
                </a:solidFill>
              </a:rPr>
              <a:t> party software</a:t>
            </a:r>
          </a:p>
        </p:txBody>
      </p:sp>
    </p:spTree>
    <p:extLst>
      <p:ext uri="{BB962C8B-B14F-4D97-AF65-F5344CB8AC3E}">
        <p14:creationId xmlns:p14="http://schemas.microsoft.com/office/powerpoint/2010/main" val="26224805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958246"/>
          </a:xfrm>
          <a:prstGeom prst="rect">
            <a:avLst/>
          </a:prstGeom>
          <a:solidFill>
            <a:schemeClr val="bg1">
              <a:alpha val="5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p:cNvSpPr>
            <a:spLocks noGrp="1"/>
          </p:cNvSpPr>
          <p:nvPr>
            <p:ph type="ftr" sz="quarter" idx="10"/>
          </p:nvPr>
        </p:nvSpPr>
        <p:spPr/>
        <p:txBody>
          <a:bodyPr/>
          <a:lstStyle/>
          <a:p>
            <a:pPr algn="r"/>
            <a:r>
              <a:rPr lang="en-US" dirty="0"/>
              <a:t>© QIMR Berghofer Medical Research Institute   |   </a:t>
            </a:r>
            <a:fld id="{97103234-84EB-7642-9B66-484630A12280}" type="slidenum">
              <a:rPr lang="en-US" smtClean="0"/>
              <a:pPr algn="r"/>
              <a:t>18</a:t>
            </a:fld>
            <a:endParaRPr lang="en-US" dirty="0"/>
          </a:p>
        </p:txBody>
      </p:sp>
      <p:cxnSp>
        <p:nvCxnSpPr>
          <p:cNvPr id="7" name="Straight Connector 6"/>
          <p:cNvCxnSpPr>
            <a:cxnSpLocks noChangeShapeType="1"/>
          </p:cNvCxnSpPr>
          <p:nvPr/>
        </p:nvCxnSpPr>
        <p:spPr bwMode="auto">
          <a:xfrm flipV="1">
            <a:off x="281116" y="579101"/>
            <a:ext cx="8458200" cy="25400"/>
          </a:xfrm>
          <a:prstGeom prst="line">
            <a:avLst/>
          </a:prstGeom>
          <a:noFill/>
          <a:ln w="25400">
            <a:solidFill>
              <a:schemeClr val="accent1"/>
            </a:solidFill>
            <a:round/>
            <a:headEnd/>
            <a:tailEnd/>
          </a:ln>
          <a:effectLst>
            <a:outerShdw dist="20000" dir="5400000" rotWithShape="0">
              <a:srgbClr val="808080">
                <a:alpha val="37999"/>
              </a:srgbClr>
            </a:outerShdw>
          </a:effectLst>
        </p:spPr>
      </p:cxnSp>
      <p:sp>
        <p:nvSpPr>
          <p:cNvPr id="8" name="TextBox 34"/>
          <p:cNvSpPr txBox="1">
            <a:spLocks noChangeArrowheads="1"/>
          </p:cNvSpPr>
          <p:nvPr/>
        </p:nvSpPr>
        <p:spPr bwMode="auto">
          <a:xfrm>
            <a:off x="179512" y="116632"/>
            <a:ext cx="7729850" cy="461665"/>
          </a:xfrm>
          <a:prstGeom prst="rect">
            <a:avLst/>
          </a:prstGeom>
          <a:noFill/>
          <a:ln w="9525">
            <a:noFill/>
            <a:miter lim="800000"/>
            <a:headEnd/>
            <a:tailEnd/>
          </a:ln>
        </p:spPr>
        <p:txBody>
          <a:bodyPr wrap="none">
            <a:prstTxWarp prst="textNoShape">
              <a:avLst/>
            </a:prstTxWarp>
            <a:spAutoFit/>
          </a:bodyPr>
          <a:lstStyle/>
          <a:p>
            <a:r>
              <a:rPr lang="en-US" sz="2400" dirty="0"/>
              <a:t>Lesson 3 – scheduling and resourcing is not a problem:</a:t>
            </a:r>
          </a:p>
        </p:txBody>
      </p:sp>
      <p:pic>
        <p:nvPicPr>
          <p:cNvPr id="3" name="Picture 2" descr="cromwell_macrogen_tumou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1318" y="1268760"/>
            <a:ext cx="8467998" cy="3742660"/>
          </a:xfrm>
          <a:prstGeom prst="rect">
            <a:avLst/>
          </a:prstGeom>
        </p:spPr>
      </p:pic>
      <p:sp>
        <p:nvSpPr>
          <p:cNvPr id="4" name="TextBox 3"/>
          <p:cNvSpPr txBox="1"/>
          <p:nvPr/>
        </p:nvSpPr>
        <p:spPr>
          <a:xfrm>
            <a:off x="271318" y="5085184"/>
            <a:ext cx="8458200" cy="646331"/>
          </a:xfrm>
          <a:prstGeom prst="rect">
            <a:avLst/>
          </a:prstGeom>
          <a:noFill/>
        </p:spPr>
        <p:txBody>
          <a:bodyPr wrap="square" rtlCol="0">
            <a:spAutoFit/>
          </a:bodyPr>
          <a:lstStyle/>
          <a:p>
            <a:r>
              <a:rPr lang="en-US" dirty="0"/>
              <a:t>AWS </a:t>
            </a:r>
            <a:r>
              <a:rPr lang="en-US" dirty="0" err="1"/>
              <a:t>autoscaling</a:t>
            </a:r>
            <a:r>
              <a:rPr lang="en-US" dirty="0"/>
              <a:t> every 5 minutes successfully grows and shrinks our cluster-in-the-cloud so that we </a:t>
            </a:r>
            <a:r>
              <a:rPr lang="en-US" dirty="0" err="1"/>
              <a:t>minimise</a:t>
            </a:r>
            <a:r>
              <a:rPr lang="en-US" dirty="0"/>
              <a:t> unused EC2 instances.</a:t>
            </a:r>
          </a:p>
        </p:txBody>
      </p:sp>
      <p:sp>
        <p:nvSpPr>
          <p:cNvPr id="49" name="TextBox 48"/>
          <p:cNvSpPr txBox="1"/>
          <p:nvPr/>
        </p:nvSpPr>
        <p:spPr>
          <a:xfrm>
            <a:off x="281116" y="775419"/>
            <a:ext cx="8458200" cy="369332"/>
          </a:xfrm>
          <a:prstGeom prst="rect">
            <a:avLst/>
          </a:prstGeom>
          <a:noFill/>
        </p:spPr>
        <p:txBody>
          <a:bodyPr wrap="square" rtlCol="0">
            <a:spAutoFit/>
          </a:bodyPr>
          <a:lstStyle/>
          <a:p>
            <a:r>
              <a:rPr lang="en-US" dirty="0"/>
              <a:t>Report from our scheduler showing start and end times of jobs.</a:t>
            </a:r>
          </a:p>
        </p:txBody>
      </p:sp>
    </p:spTree>
    <p:extLst>
      <p:ext uri="{BB962C8B-B14F-4D97-AF65-F5344CB8AC3E}">
        <p14:creationId xmlns:p14="http://schemas.microsoft.com/office/powerpoint/2010/main" val="23469600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958246"/>
          </a:xfrm>
          <a:prstGeom prst="rect">
            <a:avLst/>
          </a:prstGeom>
          <a:solidFill>
            <a:schemeClr val="bg1">
              <a:alpha val="5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p:cNvSpPr>
            <a:spLocks noGrp="1"/>
          </p:cNvSpPr>
          <p:nvPr>
            <p:ph type="ftr" sz="quarter" idx="10"/>
          </p:nvPr>
        </p:nvSpPr>
        <p:spPr/>
        <p:txBody>
          <a:bodyPr/>
          <a:lstStyle/>
          <a:p>
            <a:pPr algn="r"/>
            <a:r>
              <a:rPr lang="en-US" dirty="0"/>
              <a:t>© QIMR Berghofer Medical Research Institute   |   </a:t>
            </a:r>
            <a:fld id="{97103234-84EB-7642-9B66-484630A12280}" type="slidenum">
              <a:rPr lang="en-US" smtClean="0"/>
              <a:pPr algn="r"/>
              <a:t>19</a:t>
            </a:fld>
            <a:endParaRPr lang="en-US" dirty="0"/>
          </a:p>
        </p:txBody>
      </p:sp>
      <p:cxnSp>
        <p:nvCxnSpPr>
          <p:cNvPr id="7" name="Straight Connector 6"/>
          <p:cNvCxnSpPr>
            <a:cxnSpLocks noChangeShapeType="1"/>
          </p:cNvCxnSpPr>
          <p:nvPr/>
        </p:nvCxnSpPr>
        <p:spPr bwMode="auto">
          <a:xfrm flipV="1">
            <a:off x="281116" y="579101"/>
            <a:ext cx="8458200" cy="25400"/>
          </a:xfrm>
          <a:prstGeom prst="line">
            <a:avLst/>
          </a:prstGeom>
          <a:noFill/>
          <a:ln w="25400">
            <a:solidFill>
              <a:schemeClr val="accent1"/>
            </a:solidFill>
            <a:round/>
            <a:headEnd/>
            <a:tailEnd/>
          </a:ln>
          <a:effectLst>
            <a:outerShdw dist="20000" dir="5400000" rotWithShape="0">
              <a:srgbClr val="808080">
                <a:alpha val="37999"/>
              </a:srgbClr>
            </a:outerShdw>
          </a:effectLst>
        </p:spPr>
      </p:cxnSp>
      <p:sp>
        <p:nvSpPr>
          <p:cNvPr id="8" name="TextBox 34"/>
          <p:cNvSpPr txBox="1">
            <a:spLocks noChangeArrowheads="1"/>
          </p:cNvSpPr>
          <p:nvPr/>
        </p:nvSpPr>
        <p:spPr bwMode="auto">
          <a:xfrm>
            <a:off x="179512" y="116632"/>
            <a:ext cx="6652031" cy="461665"/>
          </a:xfrm>
          <a:prstGeom prst="rect">
            <a:avLst/>
          </a:prstGeom>
          <a:noFill/>
          <a:ln w="9525">
            <a:noFill/>
            <a:miter lim="800000"/>
            <a:headEnd/>
            <a:tailEnd/>
          </a:ln>
        </p:spPr>
        <p:txBody>
          <a:bodyPr wrap="none">
            <a:prstTxWarp prst="textNoShape">
              <a:avLst/>
            </a:prstTxWarp>
            <a:spAutoFit/>
          </a:bodyPr>
          <a:lstStyle/>
          <a:p>
            <a:r>
              <a:rPr lang="en-US" sz="2400" dirty="0"/>
              <a:t>Lesson 4 – decouple processes from database:</a:t>
            </a:r>
          </a:p>
        </p:txBody>
      </p:sp>
      <p:sp>
        <p:nvSpPr>
          <p:cNvPr id="2" name="Magnetic Disk 1"/>
          <p:cNvSpPr/>
          <p:nvPr/>
        </p:nvSpPr>
        <p:spPr>
          <a:xfrm>
            <a:off x="1907704" y="2060848"/>
            <a:ext cx="720080" cy="432048"/>
          </a:xfrm>
          <a:prstGeom prst="flowChartMagneticDisk">
            <a:avLst/>
          </a:prstGeom>
          <a:solidFill>
            <a:schemeClr val="accent5">
              <a:lumMod val="40000"/>
              <a:lumOff val="6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rgbClr val="000000"/>
                </a:solidFill>
              </a:rPr>
              <a:t>DB</a:t>
            </a:r>
          </a:p>
        </p:txBody>
      </p:sp>
      <p:sp>
        <p:nvSpPr>
          <p:cNvPr id="9" name="Rounded Rectangle 8"/>
          <p:cNvSpPr/>
          <p:nvPr/>
        </p:nvSpPr>
        <p:spPr>
          <a:xfrm>
            <a:off x="539552" y="1548818"/>
            <a:ext cx="823288" cy="272084"/>
          </a:xfrm>
          <a:prstGeom prst="roundRect">
            <a:avLst/>
          </a:prstGeom>
          <a:solidFill>
            <a:schemeClr val="accent6">
              <a:lumMod val="40000"/>
              <a:lumOff val="6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rgbClr val="000000"/>
                </a:solidFill>
              </a:rPr>
              <a:t>Job 1</a:t>
            </a:r>
          </a:p>
        </p:txBody>
      </p:sp>
      <p:sp>
        <p:nvSpPr>
          <p:cNvPr id="10" name="Rounded Rectangle 9"/>
          <p:cNvSpPr/>
          <p:nvPr/>
        </p:nvSpPr>
        <p:spPr>
          <a:xfrm>
            <a:off x="539552" y="1973302"/>
            <a:ext cx="823288" cy="272084"/>
          </a:xfrm>
          <a:prstGeom prst="roundRect">
            <a:avLst/>
          </a:prstGeom>
          <a:solidFill>
            <a:schemeClr val="accent6">
              <a:lumMod val="40000"/>
              <a:lumOff val="6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rgbClr val="000000"/>
                </a:solidFill>
              </a:rPr>
              <a:t>Job 2</a:t>
            </a:r>
          </a:p>
        </p:txBody>
      </p:sp>
      <p:sp>
        <p:nvSpPr>
          <p:cNvPr id="11" name="Rounded Rectangle 10"/>
          <p:cNvSpPr/>
          <p:nvPr/>
        </p:nvSpPr>
        <p:spPr>
          <a:xfrm>
            <a:off x="539552" y="2397786"/>
            <a:ext cx="823288" cy="272084"/>
          </a:xfrm>
          <a:prstGeom prst="roundRect">
            <a:avLst/>
          </a:prstGeom>
          <a:solidFill>
            <a:schemeClr val="accent6">
              <a:lumMod val="40000"/>
              <a:lumOff val="6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rgbClr val="000000"/>
                </a:solidFill>
              </a:rPr>
              <a:t>Job 3</a:t>
            </a:r>
          </a:p>
        </p:txBody>
      </p:sp>
      <p:sp>
        <p:nvSpPr>
          <p:cNvPr id="12" name="Rounded Rectangle 11"/>
          <p:cNvSpPr/>
          <p:nvPr/>
        </p:nvSpPr>
        <p:spPr>
          <a:xfrm>
            <a:off x="539552" y="2822270"/>
            <a:ext cx="823288" cy="272084"/>
          </a:xfrm>
          <a:prstGeom prst="roundRect">
            <a:avLst/>
          </a:prstGeom>
          <a:solidFill>
            <a:schemeClr val="accent6">
              <a:lumMod val="40000"/>
              <a:lumOff val="6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rgbClr val="000000"/>
                </a:solidFill>
              </a:rPr>
              <a:t>Job 4</a:t>
            </a:r>
          </a:p>
        </p:txBody>
      </p:sp>
      <p:cxnSp>
        <p:nvCxnSpPr>
          <p:cNvPr id="13" name="Straight Arrow Connector 12"/>
          <p:cNvCxnSpPr>
            <a:stCxn id="9" idx="3"/>
          </p:cNvCxnSpPr>
          <p:nvPr/>
        </p:nvCxnSpPr>
        <p:spPr>
          <a:xfrm>
            <a:off x="1362840" y="1684860"/>
            <a:ext cx="472856" cy="447996"/>
          </a:xfrm>
          <a:prstGeom prst="straightConnector1">
            <a:avLst/>
          </a:prstGeom>
          <a:ln>
            <a:headEnd type="arrow"/>
            <a:tailEnd type="arrow"/>
          </a:ln>
          <a:effectLst/>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a:stCxn id="10" idx="3"/>
          </p:cNvCxnSpPr>
          <p:nvPr/>
        </p:nvCxnSpPr>
        <p:spPr>
          <a:xfrm>
            <a:off x="1362840" y="2109344"/>
            <a:ext cx="472856" cy="136042"/>
          </a:xfrm>
          <a:prstGeom prst="straightConnector1">
            <a:avLst/>
          </a:prstGeom>
          <a:ln>
            <a:headEnd type="arrow"/>
            <a:tailEnd type="arrow"/>
          </a:ln>
          <a:effectLst/>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a:stCxn id="11" idx="3"/>
          </p:cNvCxnSpPr>
          <p:nvPr/>
        </p:nvCxnSpPr>
        <p:spPr>
          <a:xfrm flipV="1">
            <a:off x="1362840" y="2348880"/>
            <a:ext cx="472856" cy="184948"/>
          </a:xfrm>
          <a:prstGeom prst="straightConnector1">
            <a:avLst/>
          </a:prstGeom>
          <a:ln>
            <a:headEnd type="arrow"/>
            <a:tailEnd type="arrow"/>
          </a:ln>
          <a:effectLst/>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a:stCxn id="12" idx="3"/>
          </p:cNvCxnSpPr>
          <p:nvPr/>
        </p:nvCxnSpPr>
        <p:spPr>
          <a:xfrm flipV="1">
            <a:off x="1362840" y="2492896"/>
            <a:ext cx="472856" cy="465416"/>
          </a:xfrm>
          <a:prstGeom prst="straightConnector1">
            <a:avLst/>
          </a:prstGeom>
          <a:ln>
            <a:headEnd type="arrow"/>
            <a:tailEnd type="arrow"/>
          </a:ln>
          <a:effectLst/>
        </p:spPr>
        <p:style>
          <a:lnRef idx="2">
            <a:schemeClr val="accent1"/>
          </a:lnRef>
          <a:fillRef idx="0">
            <a:schemeClr val="accent1"/>
          </a:fillRef>
          <a:effectRef idx="1">
            <a:schemeClr val="accent1"/>
          </a:effectRef>
          <a:fontRef idx="minor">
            <a:schemeClr val="tx1"/>
          </a:fontRef>
        </p:style>
      </p:cxnSp>
      <p:sp>
        <p:nvSpPr>
          <p:cNvPr id="25" name="TextBox 24"/>
          <p:cNvSpPr txBox="1"/>
          <p:nvPr/>
        </p:nvSpPr>
        <p:spPr>
          <a:xfrm>
            <a:off x="467544" y="3429000"/>
            <a:ext cx="2232248" cy="954107"/>
          </a:xfrm>
          <a:prstGeom prst="rect">
            <a:avLst/>
          </a:prstGeom>
          <a:noFill/>
        </p:spPr>
        <p:txBody>
          <a:bodyPr wrap="square" rtlCol="0">
            <a:spAutoFit/>
          </a:bodyPr>
          <a:lstStyle/>
          <a:p>
            <a:r>
              <a:rPr lang="en-US" sz="1400" dirty="0"/>
              <a:t>Every cluster node can see the database server and every job reads and writes to the database.</a:t>
            </a:r>
          </a:p>
        </p:txBody>
      </p:sp>
      <p:sp>
        <p:nvSpPr>
          <p:cNvPr id="54" name="Rectangle 53"/>
          <p:cNvSpPr/>
          <p:nvPr/>
        </p:nvSpPr>
        <p:spPr>
          <a:xfrm>
            <a:off x="539552" y="958246"/>
            <a:ext cx="2088232" cy="382522"/>
          </a:xfrm>
          <a:prstGeom prst="rect">
            <a:avLst/>
          </a:prstGeom>
          <a:solidFill>
            <a:schemeClr val="accent3">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Cluster</a:t>
            </a:r>
          </a:p>
        </p:txBody>
      </p:sp>
      <p:grpSp>
        <p:nvGrpSpPr>
          <p:cNvPr id="56" name="Group 55"/>
          <p:cNvGrpSpPr/>
          <p:nvPr/>
        </p:nvGrpSpPr>
        <p:grpSpPr>
          <a:xfrm>
            <a:off x="4644008" y="957642"/>
            <a:ext cx="3168352" cy="4504425"/>
            <a:chOff x="4644008" y="957642"/>
            <a:chExt cx="3168352" cy="4504425"/>
          </a:xfrm>
        </p:grpSpPr>
        <p:sp>
          <p:nvSpPr>
            <p:cNvPr id="26" name="Magnetic Disk 25"/>
            <p:cNvSpPr/>
            <p:nvPr/>
          </p:nvSpPr>
          <p:spPr>
            <a:xfrm>
              <a:off x="7020272" y="1556792"/>
              <a:ext cx="720080" cy="432048"/>
            </a:xfrm>
            <a:prstGeom prst="flowChartMagneticDisk">
              <a:avLst/>
            </a:prstGeom>
            <a:solidFill>
              <a:schemeClr val="accent5">
                <a:lumMod val="40000"/>
                <a:lumOff val="60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rgbClr val="000000"/>
                  </a:solidFill>
                </a:rPr>
                <a:t>DB</a:t>
              </a:r>
            </a:p>
          </p:txBody>
        </p:sp>
        <p:sp>
          <p:nvSpPr>
            <p:cNvPr id="27" name="Rounded Rectangle 26"/>
            <p:cNvSpPr/>
            <p:nvPr/>
          </p:nvSpPr>
          <p:spPr>
            <a:xfrm>
              <a:off x="5652120" y="2124882"/>
              <a:ext cx="823288" cy="272084"/>
            </a:xfrm>
            <a:prstGeom prst="roundRect">
              <a:avLst/>
            </a:prstGeom>
            <a:solidFill>
              <a:schemeClr val="accent6">
                <a:lumMod val="40000"/>
                <a:lumOff val="6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rgbClr val="000000"/>
                  </a:solidFill>
                </a:rPr>
                <a:t>Job 1</a:t>
              </a:r>
            </a:p>
          </p:txBody>
        </p:sp>
        <p:sp>
          <p:nvSpPr>
            <p:cNvPr id="28" name="Rounded Rectangle 27"/>
            <p:cNvSpPr/>
            <p:nvPr/>
          </p:nvSpPr>
          <p:spPr>
            <a:xfrm>
              <a:off x="5652120" y="2549366"/>
              <a:ext cx="823288" cy="272084"/>
            </a:xfrm>
            <a:prstGeom prst="roundRect">
              <a:avLst/>
            </a:prstGeom>
            <a:solidFill>
              <a:schemeClr val="accent6">
                <a:lumMod val="40000"/>
                <a:lumOff val="6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rgbClr val="000000"/>
                  </a:solidFill>
                </a:rPr>
                <a:t>Job 2</a:t>
              </a:r>
            </a:p>
          </p:txBody>
        </p:sp>
        <p:sp>
          <p:nvSpPr>
            <p:cNvPr id="29" name="Rounded Rectangle 28"/>
            <p:cNvSpPr/>
            <p:nvPr/>
          </p:nvSpPr>
          <p:spPr>
            <a:xfrm>
              <a:off x="5652120" y="2973850"/>
              <a:ext cx="823288" cy="272084"/>
            </a:xfrm>
            <a:prstGeom prst="roundRect">
              <a:avLst/>
            </a:prstGeom>
            <a:solidFill>
              <a:schemeClr val="accent6">
                <a:lumMod val="40000"/>
                <a:lumOff val="6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rgbClr val="000000"/>
                  </a:solidFill>
                </a:rPr>
                <a:t>Job 3</a:t>
              </a:r>
            </a:p>
          </p:txBody>
        </p:sp>
        <p:sp>
          <p:nvSpPr>
            <p:cNvPr id="30" name="Rounded Rectangle 29"/>
            <p:cNvSpPr/>
            <p:nvPr/>
          </p:nvSpPr>
          <p:spPr>
            <a:xfrm>
              <a:off x="5652120" y="3398334"/>
              <a:ext cx="823288" cy="272084"/>
            </a:xfrm>
            <a:prstGeom prst="roundRect">
              <a:avLst/>
            </a:prstGeom>
            <a:solidFill>
              <a:schemeClr val="accent6">
                <a:lumMod val="40000"/>
                <a:lumOff val="6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rgbClr val="000000"/>
                  </a:solidFill>
                </a:rPr>
                <a:t>Job 4</a:t>
              </a:r>
            </a:p>
          </p:txBody>
        </p:sp>
        <p:cxnSp>
          <p:nvCxnSpPr>
            <p:cNvPr id="31" name="Straight Arrow Connector 30"/>
            <p:cNvCxnSpPr>
              <a:stCxn id="27" idx="3"/>
            </p:cNvCxnSpPr>
            <p:nvPr/>
          </p:nvCxnSpPr>
          <p:spPr>
            <a:xfrm>
              <a:off x="6475408" y="2260924"/>
              <a:ext cx="472856" cy="447996"/>
            </a:xfrm>
            <a:prstGeom prst="straightConnector1">
              <a:avLst/>
            </a:prstGeom>
            <a:ln>
              <a:headEnd type="arrow"/>
              <a:tailEnd type="none"/>
            </a:ln>
            <a:effectLst/>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a:stCxn id="28" idx="3"/>
            </p:cNvCxnSpPr>
            <p:nvPr/>
          </p:nvCxnSpPr>
          <p:spPr>
            <a:xfrm>
              <a:off x="6475408" y="2685408"/>
              <a:ext cx="472856" cy="136042"/>
            </a:xfrm>
            <a:prstGeom prst="straightConnector1">
              <a:avLst/>
            </a:prstGeom>
            <a:ln>
              <a:headEnd type="arrow"/>
              <a:tailEnd type="none"/>
            </a:ln>
            <a:effectLst/>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a:stCxn id="29" idx="3"/>
            </p:cNvCxnSpPr>
            <p:nvPr/>
          </p:nvCxnSpPr>
          <p:spPr>
            <a:xfrm flipV="1">
              <a:off x="6475408" y="2924944"/>
              <a:ext cx="472856" cy="184948"/>
            </a:xfrm>
            <a:prstGeom prst="straightConnector1">
              <a:avLst/>
            </a:prstGeom>
            <a:ln>
              <a:headEnd type="arrow"/>
              <a:tailEnd type="none"/>
            </a:ln>
            <a:effectLst/>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a:stCxn id="30" idx="3"/>
            </p:cNvCxnSpPr>
            <p:nvPr/>
          </p:nvCxnSpPr>
          <p:spPr>
            <a:xfrm flipV="1">
              <a:off x="6475408" y="3068960"/>
              <a:ext cx="472856" cy="465416"/>
            </a:xfrm>
            <a:prstGeom prst="straightConnector1">
              <a:avLst/>
            </a:prstGeom>
            <a:ln>
              <a:headEnd type="arrow"/>
              <a:tailEnd type="none"/>
            </a:ln>
            <a:effectLst/>
          </p:spPr>
          <p:style>
            <a:lnRef idx="2">
              <a:schemeClr val="accent1"/>
            </a:lnRef>
            <a:fillRef idx="0">
              <a:schemeClr val="accent1"/>
            </a:fillRef>
            <a:effectRef idx="1">
              <a:schemeClr val="accent1"/>
            </a:effectRef>
            <a:fontRef idx="minor">
              <a:schemeClr val="tx1"/>
            </a:fontRef>
          </p:style>
        </p:cxnSp>
        <p:sp>
          <p:nvSpPr>
            <p:cNvPr id="36" name="Document 35"/>
            <p:cNvSpPr/>
            <p:nvPr/>
          </p:nvSpPr>
          <p:spPr>
            <a:xfrm>
              <a:off x="4860032" y="2124882"/>
              <a:ext cx="496975" cy="275382"/>
            </a:xfrm>
            <a:prstGeom prst="flowChartDocument">
              <a:avLst/>
            </a:prstGeom>
            <a:solidFill>
              <a:schemeClr val="bg1">
                <a:lumMod val="9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rgbClr val="000000"/>
                  </a:solidFill>
                </a:rPr>
                <a:t>1</a:t>
              </a:r>
            </a:p>
          </p:txBody>
        </p:sp>
        <p:cxnSp>
          <p:nvCxnSpPr>
            <p:cNvPr id="37" name="Straight Arrow Connector 36"/>
            <p:cNvCxnSpPr>
              <a:stCxn id="36" idx="3"/>
              <a:endCxn id="27" idx="1"/>
            </p:cNvCxnSpPr>
            <p:nvPr/>
          </p:nvCxnSpPr>
          <p:spPr>
            <a:xfrm flipV="1">
              <a:off x="5357007" y="2260924"/>
              <a:ext cx="295113" cy="1649"/>
            </a:xfrm>
            <a:prstGeom prst="straightConnector1">
              <a:avLst/>
            </a:prstGeom>
            <a:ln>
              <a:headEnd type="arrow"/>
              <a:tailEnd type="none"/>
            </a:ln>
            <a:effectLst/>
          </p:spPr>
          <p:style>
            <a:lnRef idx="2">
              <a:schemeClr val="accent1"/>
            </a:lnRef>
            <a:fillRef idx="0">
              <a:schemeClr val="accent1"/>
            </a:fillRef>
            <a:effectRef idx="1">
              <a:schemeClr val="accent1"/>
            </a:effectRef>
            <a:fontRef idx="minor">
              <a:schemeClr val="tx1"/>
            </a:fontRef>
          </p:style>
        </p:cxnSp>
        <p:sp>
          <p:nvSpPr>
            <p:cNvPr id="40" name="Document 39"/>
            <p:cNvSpPr/>
            <p:nvPr/>
          </p:nvSpPr>
          <p:spPr>
            <a:xfrm>
              <a:off x="4860032" y="2571229"/>
              <a:ext cx="496975" cy="275382"/>
            </a:xfrm>
            <a:prstGeom prst="flowChartDocument">
              <a:avLst/>
            </a:prstGeom>
            <a:solidFill>
              <a:schemeClr val="bg1">
                <a:lumMod val="9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rgbClr val="000000"/>
                  </a:solidFill>
                </a:rPr>
                <a:t>2</a:t>
              </a:r>
            </a:p>
          </p:txBody>
        </p:sp>
        <p:cxnSp>
          <p:nvCxnSpPr>
            <p:cNvPr id="41" name="Straight Arrow Connector 40"/>
            <p:cNvCxnSpPr>
              <a:stCxn id="40" idx="3"/>
            </p:cNvCxnSpPr>
            <p:nvPr/>
          </p:nvCxnSpPr>
          <p:spPr>
            <a:xfrm flipV="1">
              <a:off x="5357007" y="2707271"/>
              <a:ext cx="295113" cy="1649"/>
            </a:xfrm>
            <a:prstGeom prst="straightConnector1">
              <a:avLst/>
            </a:prstGeom>
            <a:ln>
              <a:headEnd type="arrow"/>
              <a:tailEnd type="none"/>
            </a:ln>
            <a:effectLst/>
          </p:spPr>
          <p:style>
            <a:lnRef idx="2">
              <a:schemeClr val="accent1"/>
            </a:lnRef>
            <a:fillRef idx="0">
              <a:schemeClr val="accent1"/>
            </a:fillRef>
            <a:effectRef idx="1">
              <a:schemeClr val="accent1"/>
            </a:effectRef>
            <a:fontRef idx="minor">
              <a:schemeClr val="tx1"/>
            </a:fontRef>
          </p:style>
        </p:cxnSp>
        <p:sp>
          <p:nvSpPr>
            <p:cNvPr id="42" name="Document 41"/>
            <p:cNvSpPr/>
            <p:nvPr/>
          </p:nvSpPr>
          <p:spPr>
            <a:xfrm>
              <a:off x="4860032" y="2973850"/>
              <a:ext cx="496975" cy="275382"/>
            </a:xfrm>
            <a:prstGeom prst="flowChartDocument">
              <a:avLst/>
            </a:prstGeom>
            <a:solidFill>
              <a:schemeClr val="bg1">
                <a:lumMod val="9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rgbClr val="000000"/>
                  </a:solidFill>
                </a:rPr>
                <a:t>3</a:t>
              </a:r>
            </a:p>
          </p:txBody>
        </p:sp>
        <p:cxnSp>
          <p:nvCxnSpPr>
            <p:cNvPr id="43" name="Straight Arrow Connector 42"/>
            <p:cNvCxnSpPr>
              <a:stCxn id="42" idx="3"/>
            </p:cNvCxnSpPr>
            <p:nvPr/>
          </p:nvCxnSpPr>
          <p:spPr>
            <a:xfrm flipV="1">
              <a:off x="5357007" y="3109892"/>
              <a:ext cx="295113" cy="1649"/>
            </a:xfrm>
            <a:prstGeom prst="straightConnector1">
              <a:avLst/>
            </a:prstGeom>
            <a:ln>
              <a:headEnd type="arrow"/>
              <a:tailEnd type="none"/>
            </a:ln>
            <a:effectLst/>
          </p:spPr>
          <p:style>
            <a:lnRef idx="2">
              <a:schemeClr val="accent1"/>
            </a:lnRef>
            <a:fillRef idx="0">
              <a:schemeClr val="accent1"/>
            </a:fillRef>
            <a:effectRef idx="1">
              <a:schemeClr val="accent1"/>
            </a:effectRef>
            <a:fontRef idx="minor">
              <a:schemeClr val="tx1"/>
            </a:fontRef>
          </p:style>
        </p:cxnSp>
        <p:sp>
          <p:nvSpPr>
            <p:cNvPr id="44" name="Document 43"/>
            <p:cNvSpPr/>
            <p:nvPr/>
          </p:nvSpPr>
          <p:spPr>
            <a:xfrm>
              <a:off x="4860032" y="3398334"/>
              <a:ext cx="496975" cy="275382"/>
            </a:xfrm>
            <a:prstGeom prst="flowChartDocument">
              <a:avLst/>
            </a:prstGeom>
            <a:solidFill>
              <a:schemeClr val="bg1">
                <a:lumMod val="9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rgbClr val="000000"/>
                  </a:solidFill>
                </a:rPr>
                <a:t>4</a:t>
              </a:r>
            </a:p>
          </p:txBody>
        </p:sp>
        <p:sp>
          <p:nvSpPr>
            <p:cNvPr id="46" name="Rectangle 45"/>
            <p:cNvSpPr/>
            <p:nvPr/>
          </p:nvSpPr>
          <p:spPr>
            <a:xfrm>
              <a:off x="4716016" y="1988840"/>
              <a:ext cx="792088" cy="1800200"/>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5" name="Straight Arrow Connector 44"/>
            <p:cNvCxnSpPr>
              <a:stCxn id="44" idx="3"/>
            </p:cNvCxnSpPr>
            <p:nvPr/>
          </p:nvCxnSpPr>
          <p:spPr>
            <a:xfrm flipV="1">
              <a:off x="5357007" y="3534376"/>
              <a:ext cx="295113" cy="1649"/>
            </a:xfrm>
            <a:prstGeom prst="straightConnector1">
              <a:avLst/>
            </a:prstGeom>
            <a:ln>
              <a:headEnd type="arrow"/>
              <a:tailEnd type="none"/>
            </a:ln>
            <a:effectLst/>
          </p:spPr>
          <p:style>
            <a:lnRef idx="2">
              <a:schemeClr val="accent1"/>
            </a:lnRef>
            <a:fillRef idx="0">
              <a:schemeClr val="accent1"/>
            </a:fillRef>
            <a:effectRef idx="1">
              <a:schemeClr val="accent1"/>
            </a:effectRef>
            <a:fontRef idx="minor">
              <a:schemeClr val="tx1"/>
            </a:fontRef>
          </p:style>
        </p:cxnSp>
        <p:sp>
          <p:nvSpPr>
            <p:cNvPr id="47" name="Document 46"/>
            <p:cNvSpPr/>
            <p:nvPr/>
          </p:nvSpPr>
          <p:spPr>
            <a:xfrm>
              <a:off x="7020272" y="2685408"/>
              <a:ext cx="720080" cy="393408"/>
            </a:xfrm>
            <a:prstGeom prst="flowChartDocument">
              <a:avLst/>
            </a:prstGeom>
            <a:solidFill>
              <a:schemeClr val="accent5">
                <a:lumMod val="40000"/>
                <a:lumOff val="6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rgbClr val="000000"/>
                  </a:solidFill>
                </a:rPr>
                <a:t>Config</a:t>
              </a:r>
            </a:p>
          </p:txBody>
        </p:sp>
        <p:cxnSp>
          <p:nvCxnSpPr>
            <p:cNvPr id="48" name="Straight Arrow Connector 47"/>
            <p:cNvCxnSpPr/>
            <p:nvPr/>
          </p:nvCxnSpPr>
          <p:spPr>
            <a:xfrm flipV="1">
              <a:off x="7380312" y="2060848"/>
              <a:ext cx="0" cy="576064"/>
            </a:xfrm>
            <a:prstGeom prst="straightConnector1">
              <a:avLst/>
            </a:prstGeom>
            <a:ln>
              <a:headEnd type="arrow"/>
              <a:tailEnd type="none"/>
            </a:ln>
            <a:effectLst/>
          </p:spPr>
          <p:style>
            <a:lnRef idx="2">
              <a:schemeClr val="accent1"/>
            </a:lnRef>
            <a:fillRef idx="0">
              <a:schemeClr val="accent1"/>
            </a:fillRef>
            <a:effectRef idx="1">
              <a:schemeClr val="accent1"/>
            </a:effectRef>
            <a:fontRef idx="minor">
              <a:schemeClr val="tx1"/>
            </a:fontRef>
          </p:style>
        </p:cxnSp>
        <p:cxnSp>
          <p:nvCxnSpPr>
            <p:cNvPr id="52" name="Elbow Connector 51"/>
            <p:cNvCxnSpPr>
              <a:stCxn id="46" idx="0"/>
            </p:cNvCxnSpPr>
            <p:nvPr/>
          </p:nvCxnSpPr>
          <p:spPr>
            <a:xfrm rot="5400000" flipH="1" flipV="1">
              <a:off x="5922150" y="962726"/>
              <a:ext cx="216024" cy="1836204"/>
            </a:xfrm>
            <a:prstGeom prst="bentConnector2">
              <a:avLst/>
            </a:prstGeom>
            <a:ln>
              <a:tailEnd type="arrow"/>
            </a:ln>
            <a:effectLst/>
          </p:spPr>
          <p:style>
            <a:lnRef idx="2">
              <a:schemeClr val="accent1"/>
            </a:lnRef>
            <a:fillRef idx="0">
              <a:schemeClr val="accent1"/>
            </a:fillRef>
            <a:effectRef idx="1">
              <a:schemeClr val="accent1"/>
            </a:effectRef>
            <a:fontRef idx="minor">
              <a:schemeClr val="tx1"/>
            </a:fontRef>
          </p:style>
        </p:cxnSp>
        <p:sp>
          <p:nvSpPr>
            <p:cNvPr id="53" name="TextBox 52"/>
            <p:cNvSpPr txBox="1"/>
            <p:nvPr/>
          </p:nvSpPr>
          <p:spPr>
            <a:xfrm>
              <a:off x="4716016" y="4077072"/>
              <a:ext cx="3096344" cy="1384995"/>
            </a:xfrm>
            <a:prstGeom prst="rect">
              <a:avLst/>
            </a:prstGeom>
            <a:noFill/>
          </p:spPr>
          <p:txBody>
            <a:bodyPr wrap="square" rtlCol="0">
              <a:spAutoFit/>
            </a:bodyPr>
            <a:lstStyle/>
            <a:p>
              <a:r>
                <a:rPr lang="en-US" sz="1400" dirty="0"/>
                <a:t>The database is used to generate a configuration file which every job reads from.  Jobs also write reports and at the end of the process, the reports are parsed and used to populate the database.</a:t>
              </a:r>
            </a:p>
          </p:txBody>
        </p:sp>
        <p:sp>
          <p:nvSpPr>
            <p:cNvPr id="55" name="Rectangle 54"/>
            <p:cNvSpPr/>
            <p:nvPr/>
          </p:nvSpPr>
          <p:spPr>
            <a:xfrm>
              <a:off x="4644008" y="957642"/>
              <a:ext cx="3168352" cy="382522"/>
            </a:xfrm>
            <a:prstGeom prst="rect">
              <a:avLst/>
            </a:prstGeom>
            <a:solidFill>
              <a:schemeClr val="accent3">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Cloud</a:t>
              </a:r>
            </a:p>
          </p:txBody>
        </p:sp>
      </p:grpSp>
    </p:spTree>
    <p:extLst>
      <p:ext uri="{BB962C8B-B14F-4D97-AF65-F5344CB8AC3E}">
        <p14:creationId xmlns:p14="http://schemas.microsoft.com/office/powerpoint/2010/main" val="1084450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958246"/>
          </a:xfrm>
          <a:prstGeom prst="rect">
            <a:avLst/>
          </a:prstGeom>
          <a:solidFill>
            <a:schemeClr val="bg1">
              <a:alpha val="5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p:cNvSpPr>
            <a:spLocks noGrp="1"/>
          </p:cNvSpPr>
          <p:nvPr>
            <p:ph type="ftr" sz="quarter" idx="10"/>
          </p:nvPr>
        </p:nvSpPr>
        <p:spPr/>
        <p:txBody>
          <a:bodyPr/>
          <a:lstStyle/>
          <a:p>
            <a:pPr algn="r"/>
            <a:r>
              <a:rPr lang="en-US" dirty="0"/>
              <a:t>© QIMR Berghofer Medical Research Institute   |   </a:t>
            </a:r>
            <a:fld id="{97103234-84EB-7642-9B66-484630A12280}" type="slidenum">
              <a:rPr lang="en-US" smtClean="0"/>
              <a:pPr algn="r"/>
              <a:t>2</a:t>
            </a:fld>
            <a:endParaRPr lang="en-US" dirty="0"/>
          </a:p>
        </p:txBody>
      </p:sp>
      <p:cxnSp>
        <p:nvCxnSpPr>
          <p:cNvPr id="7" name="Straight Connector 6"/>
          <p:cNvCxnSpPr>
            <a:cxnSpLocks noChangeShapeType="1"/>
          </p:cNvCxnSpPr>
          <p:nvPr/>
        </p:nvCxnSpPr>
        <p:spPr bwMode="auto">
          <a:xfrm flipV="1">
            <a:off x="281116" y="579101"/>
            <a:ext cx="8458200" cy="25400"/>
          </a:xfrm>
          <a:prstGeom prst="line">
            <a:avLst/>
          </a:prstGeom>
          <a:noFill/>
          <a:ln w="25400">
            <a:solidFill>
              <a:schemeClr val="accent1"/>
            </a:solidFill>
            <a:round/>
            <a:headEnd/>
            <a:tailEnd/>
          </a:ln>
          <a:effectLst>
            <a:outerShdw dist="20000" dir="5400000" rotWithShape="0">
              <a:srgbClr val="808080">
                <a:alpha val="37999"/>
              </a:srgbClr>
            </a:outerShdw>
          </a:effectLst>
        </p:spPr>
      </p:cxnSp>
      <p:sp>
        <p:nvSpPr>
          <p:cNvPr id="8" name="TextBox 34"/>
          <p:cNvSpPr txBox="1">
            <a:spLocks noChangeArrowheads="1"/>
          </p:cNvSpPr>
          <p:nvPr/>
        </p:nvSpPr>
        <p:spPr bwMode="auto">
          <a:xfrm>
            <a:off x="179512" y="116632"/>
            <a:ext cx="1709122" cy="461665"/>
          </a:xfrm>
          <a:prstGeom prst="rect">
            <a:avLst/>
          </a:prstGeom>
          <a:noFill/>
          <a:ln w="9525">
            <a:noFill/>
            <a:miter lim="800000"/>
            <a:headEnd/>
            <a:tailEnd/>
          </a:ln>
        </p:spPr>
        <p:txBody>
          <a:bodyPr wrap="none">
            <a:prstTxWarp prst="textNoShape">
              <a:avLst/>
            </a:prstTxWarp>
            <a:spAutoFit/>
          </a:bodyPr>
          <a:lstStyle/>
          <a:p>
            <a:r>
              <a:rPr lang="en-US" sz="2400" dirty="0"/>
              <a:t>Disclaimer:</a:t>
            </a:r>
          </a:p>
        </p:txBody>
      </p:sp>
      <p:sp>
        <p:nvSpPr>
          <p:cNvPr id="18" name="TextBox 17">
            <a:extLst>
              <a:ext uri="{FF2B5EF4-FFF2-40B4-BE49-F238E27FC236}">
                <a16:creationId xmlns:a16="http://schemas.microsoft.com/office/drawing/2014/main" id="{8414BA7D-2663-AF42-B473-6C22E91F8440}"/>
              </a:ext>
            </a:extLst>
          </p:cNvPr>
          <p:cNvSpPr txBox="1"/>
          <p:nvPr/>
        </p:nvSpPr>
        <p:spPr>
          <a:xfrm>
            <a:off x="451955" y="2848868"/>
            <a:ext cx="8152493" cy="2308324"/>
          </a:xfrm>
          <a:prstGeom prst="rect">
            <a:avLst/>
          </a:prstGeom>
          <a:noFill/>
        </p:spPr>
        <p:txBody>
          <a:bodyPr wrap="square" rtlCol="0">
            <a:spAutoFit/>
          </a:bodyPr>
          <a:lstStyle/>
          <a:p>
            <a:r>
              <a:rPr lang="en-US" dirty="0"/>
              <a:t>QIMR Berghofer has recently launched a spin-off company called </a:t>
            </a:r>
            <a:r>
              <a:rPr lang="en-US" dirty="0" err="1"/>
              <a:t>genomiQa</a:t>
            </a:r>
            <a:r>
              <a:rPr lang="en-US" dirty="0"/>
              <a:t>.</a:t>
            </a:r>
          </a:p>
          <a:p>
            <a:endParaRPr lang="en-US" dirty="0"/>
          </a:p>
          <a:p>
            <a:r>
              <a:rPr lang="en-US" dirty="0"/>
              <a:t>genomiQa (</a:t>
            </a:r>
            <a:r>
              <a:rPr lang="en-US" dirty="0">
                <a:hlinkClick r:id="rId2"/>
              </a:rPr>
              <a:t>http://www.genomiqa.com</a:t>
            </a:r>
            <a:r>
              <a:rPr lang="en-US" dirty="0"/>
              <a:t>) will provide precision analytics for next-generation sequencing.</a:t>
            </a:r>
          </a:p>
          <a:p>
            <a:endParaRPr lang="en-US" dirty="0"/>
          </a:p>
          <a:p>
            <a:r>
              <a:rPr lang="en-US" dirty="0"/>
              <a:t>Aspects of the QIMR Berghofer analysis and management processes and software for next-generation sequencing, including material shown in this presentation, are being </a:t>
            </a:r>
            <a:r>
              <a:rPr lang="en-US" dirty="0" err="1"/>
              <a:t>commercialised</a:t>
            </a:r>
            <a:r>
              <a:rPr lang="en-US" dirty="0"/>
              <a:t> via genomiQa.</a:t>
            </a:r>
          </a:p>
        </p:txBody>
      </p:sp>
      <p:pic>
        <p:nvPicPr>
          <p:cNvPr id="19" name="Picture 18" descr="QIMR_genomiQaConceptsPresentation_2016-08-12D copy.jpg">
            <a:extLst>
              <a:ext uri="{FF2B5EF4-FFF2-40B4-BE49-F238E27FC236}">
                <a16:creationId xmlns:a16="http://schemas.microsoft.com/office/drawing/2014/main" id="{CC19F7A5-6E5D-6A47-BC46-6077F0BC89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39117" y="1359157"/>
            <a:ext cx="3542198" cy="1088799"/>
          </a:xfrm>
          <a:prstGeom prst="rect">
            <a:avLst/>
          </a:prstGeom>
        </p:spPr>
      </p:pic>
      <p:pic>
        <p:nvPicPr>
          <p:cNvPr id="20" name="Picture 19" descr="QIMR_genomiQaConceptsPresentation_2016-08-12D copy.jpg">
            <a:extLst>
              <a:ext uri="{FF2B5EF4-FFF2-40B4-BE49-F238E27FC236}">
                <a16:creationId xmlns:a16="http://schemas.microsoft.com/office/drawing/2014/main" id="{051E771E-F91D-FD40-A65A-B650AF9E75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74710" y="6406418"/>
            <a:ext cx="1089695" cy="334950"/>
          </a:xfrm>
          <a:prstGeom prst="rect">
            <a:avLst/>
          </a:prstGeom>
        </p:spPr>
      </p:pic>
    </p:spTree>
    <p:extLst>
      <p:ext uri="{BB962C8B-B14F-4D97-AF65-F5344CB8AC3E}">
        <p14:creationId xmlns:p14="http://schemas.microsoft.com/office/powerpoint/2010/main" val="40746625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958246"/>
          </a:xfrm>
          <a:prstGeom prst="rect">
            <a:avLst/>
          </a:prstGeom>
          <a:solidFill>
            <a:schemeClr val="bg1">
              <a:alpha val="5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p:cNvSpPr>
            <a:spLocks noGrp="1"/>
          </p:cNvSpPr>
          <p:nvPr>
            <p:ph type="ftr" sz="quarter" idx="10"/>
          </p:nvPr>
        </p:nvSpPr>
        <p:spPr/>
        <p:txBody>
          <a:bodyPr/>
          <a:lstStyle/>
          <a:p>
            <a:pPr algn="r"/>
            <a:r>
              <a:rPr lang="en-US" dirty="0"/>
              <a:t>© QIMR Berghofer Medical Research Institute   |   </a:t>
            </a:r>
            <a:fld id="{97103234-84EB-7642-9B66-484630A12280}" type="slidenum">
              <a:rPr lang="en-US" smtClean="0"/>
              <a:pPr algn="r"/>
              <a:t>20</a:t>
            </a:fld>
            <a:endParaRPr lang="en-US" dirty="0"/>
          </a:p>
        </p:txBody>
      </p:sp>
      <p:cxnSp>
        <p:nvCxnSpPr>
          <p:cNvPr id="7" name="Straight Connector 6"/>
          <p:cNvCxnSpPr>
            <a:cxnSpLocks noChangeShapeType="1"/>
          </p:cNvCxnSpPr>
          <p:nvPr/>
        </p:nvCxnSpPr>
        <p:spPr bwMode="auto">
          <a:xfrm flipV="1">
            <a:off x="281116" y="579101"/>
            <a:ext cx="8458200" cy="25400"/>
          </a:xfrm>
          <a:prstGeom prst="line">
            <a:avLst/>
          </a:prstGeom>
          <a:noFill/>
          <a:ln w="25400">
            <a:solidFill>
              <a:schemeClr val="accent1"/>
            </a:solidFill>
            <a:round/>
            <a:headEnd/>
            <a:tailEnd/>
          </a:ln>
          <a:effectLst>
            <a:outerShdw dist="20000" dir="5400000" rotWithShape="0">
              <a:srgbClr val="808080">
                <a:alpha val="37999"/>
              </a:srgbClr>
            </a:outerShdw>
          </a:effectLst>
        </p:spPr>
      </p:cxnSp>
      <p:sp>
        <p:nvSpPr>
          <p:cNvPr id="8" name="TextBox 34"/>
          <p:cNvSpPr txBox="1">
            <a:spLocks noChangeArrowheads="1"/>
          </p:cNvSpPr>
          <p:nvPr/>
        </p:nvSpPr>
        <p:spPr bwMode="auto">
          <a:xfrm>
            <a:off x="179512" y="116632"/>
            <a:ext cx="8248021" cy="461665"/>
          </a:xfrm>
          <a:prstGeom prst="rect">
            <a:avLst/>
          </a:prstGeom>
          <a:noFill/>
          <a:ln w="9525">
            <a:noFill/>
            <a:miter lim="800000"/>
            <a:headEnd/>
            <a:tailEnd/>
          </a:ln>
        </p:spPr>
        <p:txBody>
          <a:bodyPr wrap="none">
            <a:prstTxWarp prst="textNoShape">
              <a:avLst/>
            </a:prstTxWarp>
            <a:spAutoFit/>
          </a:bodyPr>
          <a:lstStyle/>
          <a:p>
            <a:r>
              <a:rPr lang="en-US" sz="2400" dirty="0"/>
              <a:t>Lesson 5 – consider AWS snowball for large data transfers:</a:t>
            </a:r>
          </a:p>
        </p:txBody>
      </p:sp>
      <p:sp>
        <p:nvSpPr>
          <p:cNvPr id="49" name="TextBox 48"/>
          <p:cNvSpPr txBox="1"/>
          <p:nvPr/>
        </p:nvSpPr>
        <p:spPr>
          <a:xfrm>
            <a:off x="281116" y="1522184"/>
            <a:ext cx="3642812" cy="4247317"/>
          </a:xfrm>
          <a:prstGeom prst="rect">
            <a:avLst/>
          </a:prstGeom>
          <a:noFill/>
        </p:spPr>
        <p:txBody>
          <a:bodyPr wrap="square" rtlCol="0">
            <a:spAutoFit/>
          </a:bodyPr>
          <a:lstStyle/>
          <a:p>
            <a:r>
              <a:rPr lang="en-US" dirty="0"/>
              <a:t>Submitting sequencing data (BAM files) to the EGA repository in the UK was problematic:</a:t>
            </a:r>
          </a:p>
          <a:p>
            <a:pPr marL="285750" indent="-285750">
              <a:buFont typeface="Arial"/>
              <a:buChar char="•"/>
            </a:pPr>
            <a:r>
              <a:rPr lang="en-US" dirty="0"/>
              <a:t>70 TB typically took 2-3 months to do</a:t>
            </a:r>
          </a:p>
          <a:p>
            <a:pPr marL="285750" indent="-285750">
              <a:buFont typeface="Arial"/>
              <a:buChar char="•"/>
            </a:pPr>
            <a:r>
              <a:rPr lang="en-US" dirty="0"/>
              <a:t>the connection dropped out multiple times per day</a:t>
            </a:r>
          </a:p>
          <a:p>
            <a:pPr marL="285750" indent="-285750">
              <a:buFont typeface="Arial"/>
              <a:buChar char="•"/>
            </a:pPr>
            <a:r>
              <a:rPr lang="en-US" dirty="0"/>
              <a:t>a staff member was disrupted for the entire period as they monitored the transfer, restarted dropped connections and cleaned up partial transfers</a:t>
            </a:r>
          </a:p>
          <a:p>
            <a:pPr marL="285750" indent="-285750">
              <a:buFont typeface="Arial"/>
              <a:buChar char="•"/>
            </a:pPr>
            <a:r>
              <a:rPr lang="en-US" dirty="0"/>
              <a:t>we ended up buying and shipping boxes of bare disks</a:t>
            </a:r>
          </a:p>
        </p:txBody>
      </p:sp>
      <p:sp>
        <p:nvSpPr>
          <p:cNvPr id="9" name="Rectangle 8"/>
          <p:cNvSpPr/>
          <p:nvPr/>
        </p:nvSpPr>
        <p:spPr>
          <a:xfrm>
            <a:off x="1035968" y="958246"/>
            <a:ext cx="2088232" cy="382522"/>
          </a:xfrm>
          <a:prstGeom prst="rect">
            <a:avLst/>
          </a:prstGeom>
          <a:solidFill>
            <a:schemeClr val="accent3">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Cluster</a:t>
            </a:r>
          </a:p>
        </p:txBody>
      </p:sp>
      <p:grpSp>
        <p:nvGrpSpPr>
          <p:cNvPr id="35" name="Group 34"/>
          <p:cNvGrpSpPr/>
          <p:nvPr/>
        </p:nvGrpSpPr>
        <p:grpSpPr>
          <a:xfrm>
            <a:off x="4644008" y="957642"/>
            <a:ext cx="4176464" cy="5215780"/>
            <a:chOff x="4644008" y="957642"/>
            <a:chExt cx="4176464" cy="5215780"/>
          </a:xfrm>
        </p:grpSpPr>
        <p:sp>
          <p:nvSpPr>
            <p:cNvPr id="33" name="Rectangle 32"/>
            <p:cNvSpPr/>
            <p:nvPr/>
          </p:nvSpPr>
          <p:spPr>
            <a:xfrm>
              <a:off x="4644008" y="957642"/>
              <a:ext cx="3168352" cy="382522"/>
            </a:xfrm>
            <a:prstGeom prst="rect">
              <a:avLst/>
            </a:prstGeom>
            <a:solidFill>
              <a:schemeClr val="accent3">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Snowball</a:t>
              </a:r>
            </a:p>
          </p:txBody>
        </p:sp>
        <p:sp>
          <p:nvSpPr>
            <p:cNvPr id="34" name="TextBox 33"/>
            <p:cNvSpPr txBox="1"/>
            <p:nvPr/>
          </p:nvSpPr>
          <p:spPr>
            <a:xfrm>
              <a:off x="4644008" y="1525359"/>
              <a:ext cx="4176464" cy="2031325"/>
            </a:xfrm>
            <a:prstGeom prst="rect">
              <a:avLst/>
            </a:prstGeom>
            <a:noFill/>
          </p:spPr>
          <p:txBody>
            <a:bodyPr wrap="square" rtlCol="0">
              <a:spAutoFit/>
            </a:bodyPr>
            <a:lstStyle/>
            <a:p>
              <a:pPr marL="285750" indent="-285750">
                <a:buFont typeface="Arial"/>
                <a:buChar char="•"/>
              </a:pPr>
              <a:r>
                <a:rPr lang="en-US" dirty="0"/>
                <a:t>$200 to rent a 80TB snowball device</a:t>
              </a:r>
            </a:p>
            <a:p>
              <a:pPr marL="285750" indent="-285750">
                <a:buFont typeface="Arial"/>
                <a:buChar char="•"/>
              </a:pPr>
              <a:r>
                <a:rPr lang="en-US" dirty="0"/>
                <a:t>30 TB of BAM files took 2 days to upload to snowball</a:t>
              </a:r>
            </a:p>
            <a:p>
              <a:pPr marL="285750" indent="-285750">
                <a:buFont typeface="Arial"/>
                <a:buChar char="•"/>
              </a:pPr>
              <a:r>
                <a:rPr lang="en-US" dirty="0"/>
                <a:t>Shipped snowball to Sydney where AWS unloaded the data to S3</a:t>
              </a:r>
            </a:p>
            <a:p>
              <a:pPr marL="285750" indent="-285750">
                <a:buFont typeface="Arial"/>
                <a:buChar char="•"/>
              </a:pPr>
              <a:r>
                <a:rPr lang="en-US" dirty="0"/>
                <a:t>The transfer from AWS Sydney to the EGA in the UK took </a:t>
              </a:r>
              <a:r>
                <a:rPr lang="en-US" b="1" dirty="0">
                  <a:solidFill>
                    <a:srgbClr val="FF0000"/>
                  </a:solidFill>
                </a:rPr>
                <a:t>3 days</a:t>
              </a:r>
            </a:p>
          </p:txBody>
        </p:sp>
        <p:pic>
          <p:nvPicPr>
            <p:cNvPr id="2" name="Picture 1" descr="snowball.jpe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44008" y="3645023"/>
              <a:ext cx="2088232" cy="2528399"/>
            </a:xfrm>
            <a:prstGeom prst="rect">
              <a:avLst/>
            </a:prstGeom>
          </p:spPr>
        </p:pic>
      </p:grpSp>
    </p:spTree>
    <p:extLst>
      <p:ext uri="{BB962C8B-B14F-4D97-AF65-F5344CB8AC3E}">
        <p14:creationId xmlns:p14="http://schemas.microsoft.com/office/powerpoint/2010/main" val="602056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958246"/>
          </a:xfrm>
          <a:prstGeom prst="rect">
            <a:avLst/>
          </a:prstGeom>
          <a:solidFill>
            <a:schemeClr val="bg1">
              <a:alpha val="5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p:cNvSpPr>
            <a:spLocks noGrp="1"/>
          </p:cNvSpPr>
          <p:nvPr>
            <p:ph type="ftr" sz="quarter" idx="10"/>
          </p:nvPr>
        </p:nvSpPr>
        <p:spPr/>
        <p:txBody>
          <a:bodyPr/>
          <a:lstStyle/>
          <a:p>
            <a:pPr algn="r"/>
            <a:r>
              <a:rPr lang="en-US" dirty="0"/>
              <a:t>© QIMR Berghofer Medical Research Institute   |   </a:t>
            </a:r>
            <a:fld id="{97103234-84EB-7642-9B66-484630A12280}" type="slidenum">
              <a:rPr lang="en-US" smtClean="0"/>
              <a:pPr algn="r"/>
              <a:t>21</a:t>
            </a:fld>
            <a:endParaRPr lang="en-US" dirty="0"/>
          </a:p>
        </p:txBody>
      </p:sp>
      <p:cxnSp>
        <p:nvCxnSpPr>
          <p:cNvPr id="7" name="Straight Connector 6"/>
          <p:cNvCxnSpPr>
            <a:cxnSpLocks noChangeShapeType="1"/>
          </p:cNvCxnSpPr>
          <p:nvPr/>
        </p:nvCxnSpPr>
        <p:spPr bwMode="auto">
          <a:xfrm flipV="1">
            <a:off x="281116" y="579101"/>
            <a:ext cx="8458200" cy="25400"/>
          </a:xfrm>
          <a:prstGeom prst="line">
            <a:avLst/>
          </a:prstGeom>
          <a:noFill/>
          <a:ln w="25400">
            <a:solidFill>
              <a:schemeClr val="accent1"/>
            </a:solidFill>
            <a:round/>
            <a:headEnd/>
            <a:tailEnd/>
          </a:ln>
          <a:effectLst>
            <a:outerShdw dist="20000" dir="5400000" rotWithShape="0">
              <a:srgbClr val="808080">
                <a:alpha val="37999"/>
              </a:srgbClr>
            </a:outerShdw>
          </a:effectLst>
        </p:spPr>
      </p:cxnSp>
      <p:sp>
        <p:nvSpPr>
          <p:cNvPr id="8" name="TextBox 34"/>
          <p:cNvSpPr txBox="1">
            <a:spLocks noChangeArrowheads="1"/>
          </p:cNvSpPr>
          <p:nvPr/>
        </p:nvSpPr>
        <p:spPr bwMode="auto">
          <a:xfrm>
            <a:off x="179512" y="116632"/>
            <a:ext cx="7473320" cy="461665"/>
          </a:xfrm>
          <a:prstGeom prst="rect">
            <a:avLst/>
          </a:prstGeom>
          <a:noFill/>
          <a:ln w="9525">
            <a:noFill/>
            <a:miter lim="800000"/>
            <a:headEnd/>
            <a:tailEnd/>
          </a:ln>
        </p:spPr>
        <p:txBody>
          <a:bodyPr wrap="none">
            <a:prstTxWarp prst="textNoShape">
              <a:avLst/>
            </a:prstTxWarp>
            <a:spAutoFit/>
          </a:bodyPr>
          <a:lstStyle/>
          <a:p>
            <a:r>
              <a:rPr lang="en-US" sz="2400" dirty="0"/>
              <a:t>Lesson 6 – </a:t>
            </a:r>
            <a:r>
              <a:rPr lang="en-US" sz="2400" dirty="0" err="1"/>
              <a:t>organisational</a:t>
            </a:r>
            <a:r>
              <a:rPr lang="en-US" sz="2400" dirty="0"/>
              <a:t> cultural change is required:</a:t>
            </a:r>
          </a:p>
        </p:txBody>
      </p:sp>
      <p:sp>
        <p:nvSpPr>
          <p:cNvPr id="3" name="TextBox 2"/>
          <p:cNvSpPr txBox="1"/>
          <p:nvPr/>
        </p:nvSpPr>
        <p:spPr>
          <a:xfrm>
            <a:off x="281116" y="958246"/>
            <a:ext cx="8458200" cy="3754875"/>
          </a:xfrm>
          <a:prstGeom prst="rect">
            <a:avLst/>
          </a:prstGeom>
          <a:noFill/>
        </p:spPr>
        <p:txBody>
          <a:bodyPr wrap="square" rtlCol="0">
            <a:spAutoFit/>
          </a:bodyPr>
          <a:lstStyle/>
          <a:p>
            <a:pPr marL="285750" indent="-285750">
              <a:spcBef>
                <a:spcPts val="600"/>
              </a:spcBef>
              <a:buFont typeface="Arial"/>
              <a:buChar char="•"/>
            </a:pPr>
            <a:r>
              <a:rPr lang="en-US" dirty="0"/>
              <a:t>Capital expenditure on hardware is a well understood process:</a:t>
            </a:r>
          </a:p>
          <a:p>
            <a:pPr marL="742950" lvl="1" indent="-285750">
              <a:spcBef>
                <a:spcPts val="600"/>
              </a:spcBef>
              <a:buFont typeface="Arial"/>
              <a:buChar char="•"/>
            </a:pPr>
            <a:r>
              <a:rPr lang="en-US" dirty="0"/>
              <a:t>tender, procure, receive, install, manage, decommission, dispose</a:t>
            </a:r>
          </a:p>
          <a:p>
            <a:pPr marL="285750" indent="-285750">
              <a:spcBef>
                <a:spcPts val="600"/>
              </a:spcBef>
              <a:buFont typeface="Arial"/>
              <a:buChar char="•"/>
            </a:pPr>
            <a:r>
              <a:rPr lang="en-US" dirty="0"/>
              <a:t>Hardware-as-a-service is not a well understood process:</a:t>
            </a:r>
          </a:p>
          <a:p>
            <a:pPr marL="742950" lvl="1" indent="-285750">
              <a:spcBef>
                <a:spcPts val="600"/>
              </a:spcBef>
              <a:buFont typeface="Arial"/>
              <a:buChar char="•"/>
            </a:pPr>
            <a:r>
              <a:rPr lang="en-US" dirty="0"/>
              <a:t>There is no control via the tender and procurement phases</a:t>
            </a:r>
          </a:p>
          <a:p>
            <a:pPr marL="742950" lvl="1" indent="-285750">
              <a:spcBef>
                <a:spcPts val="600"/>
              </a:spcBef>
              <a:buFont typeface="Arial"/>
              <a:buChar char="•"/>
            </a:pPr>
            <a:r>
              <a:rPr lang="en-US" dirty="0"/>
              <a:t>There is no control via a legally binding SLA with the vendor</a:t>
            </a:r>
          </a:p>
          <a:p>
            <a:pPr marL="742950" lvl="1" indent="-285750">
              <a:spcBef>
                <a:spcPts val="600"/>
              </a:spcBef>
              <a:buFont typeface="Arial"/>
              <a:buChar char="•"/>
            </a:pPr>
            <a:r>
              <a:rPr lang="en-US" dirty="0"/>
              <a:t>There is no control via receipt of goods</a:t>
            </a:r>
          </a:p>
          <a:p>
            <a:pPr marL="742950" lvl="1" indent="-285750">
              <a:spcBef>
                <a:spcPts val="600"/>
              </a:spcBef>
              <a:buFont typeface="Arial"/>
              <a:buChar char="•"/>
            </a:pPr>
            <a:r>
              <a:rPr lang="en-US" dirty="0"/>
              <a:t>There is no control via allocation of assets</a:t>
            </a:r>
          </a:p>
          <a:p>
            <a:pPr marL="742950" lvl="1" indent="-285750">
              <a:spcBef>
                <a:spcPts val="600"/>
              </a:spcBef>
              <a:buFont typeface="Arial"/>
              <a:buChar char="•"/>
            </a:pPr>
            <a:r>
              <a:rPr lang="en-US" dirty="0"/>
              <a:t>There is limited control over finances because billing occurs after expenditure</a:t>
            </a:r>
          </a:p>
          <a:p>
            <a:pPr marL="285750" indent="-285750">
              <a:spcBef>
                <a:spcPts val="600"/>
              </a:spcBef>
              <a:buFont typeface="Arial"/>
              <a:buChar char="•"/>
            </a:pPr>
            <a:r>
              <a:rPr lang="en-US" dirty="0"/>
              <a:t>Funding bodies and grant reviewers will need to understand and allow for budgets to be built around purchases of services rather than goods</a:t>
            </a:r>
          </a:p>
        </p:txBody>
      </p:sp>
    </p:spTree>
    <p:extLst>
      <p:ext uri="{BB962C8B-B14F-4D97-AF65-F5344CB8AC3E}">
        <p14:creationId xmlns:p14="http://schemas.microsoft.com/office/powerpoint/2010/main" val="36322779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958246"/>
          </a:xfrm>
          <a:prstGeom prst="rect">
            <a:avLst/>
          </a:prstGeom>
          <a:solidFill>
            <a:schemeClr val="bg1">
              <a:alpha val="5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p:cNvSpPr>
            <a:spLocks noGrp="1"/>
          </p:cNvSpPr>
          <p:nvPr>
            <p:ph type="ftr" sz="quarter" idx="10"/>
          </p:nvPr>
        </p:nvSpPr>
        <p:spPr/>
        <p:txBody>
          <a:bodyPr/>
          <a:lstStyle/>
          <a:p>
            <a:pPr algn="r"/>
            <a:r>
              <a:rPr lang="en-US" dirty="0"/>
              <a:t>© QIMR Berghofer Medical Research Institute   |   </a:t>
            </a:r>
            <a:fld id="{97103234-84EB-7642-9B66-484630A12280}" type="slidenum">
              <a:rPr lang="en-US" smtClean="0"/>
              <a:pPr algn="r"/>
              <a:t>22</a:t>
            </a:fld>
            <a:endParaRPr lang="en-US" dirty="0"/>
          </a:p>
        </p:txBody>
      </p:sp>
      <p:cxnSp>
        <p:nvCxnSpPr>
          <p:cNvPr id="7" name="Straight Connector 6"/>
          <p:cNvCxnSpPr>
            <a:cxnSpLocks noChangeShapeType="1"/>
          </p:cNvCxnSpPr>
          <p:nvPr/>
        </p:nvCxnSpPr>
        <p:spPr bwMode="auto">
          <a:xfrm flipV="1">
            <a:off x="281116" y="579101"/>
            <a:ext cx="8458200" cy="25400"/>
          </a:xfrm>
          <a:prstGeom prst="line">
            <a:avLst/>
          </a:prstGeom>
          <a:noFill/>
          <a:ln w="25400">
            <a:solidFill>
              <a:schemeClr val="accent1"/>
            </a:solidFill>
            <a:round/>
            <a:headEnd/>
            <a:tailEnd/>
          </a:ln>
          <a:effectLst>
            <a:outerShdw dist="20000" dir="5400000" rotWithShape="0">
              <a:srgbClr val="808080">
                <a:alpha val="37999"/>
              </a:srgbClr>
            </a:outerShdw>
          </a:effectLst>
        </p:spPr>
      </p:cxnSp>
      <p:sp>
        <p:nvSpPr>
          <p:cNvPr id="8" name="TextBox 34"/>
          <p:cNvSpPr txBox="1">
            <a:spLocks noChangeArrowheads="1"/>
          </p:cNvSpPr>
          <p:nvPr/>
        </p:nvSpPr>
        <p:spPr bwMode="auto">
          <a:xfrm>
            <a:off x="179512" y="116632"/>
            <a:ext cx="2951850" cy="461665"/>
          </a:xfrm>
          <a:prstGeom prst="rect">
            <a:avLst/>
          </a:prstGeom>
          <a:noFill/>
          <a:ln w="9525">
            <a:noFill/>
            <a:miter lim="800000"/>
            <a:headEnd/>
            <a:tailEnd/>
          </a:ln>
        </p:spPr>
        <p:txBody>
          <a:bodyPr wrap="none">
            <a:prstTxWarp prst="textNoShape">
              <a:avLst/>
            </a:prstTxWarp>
            <a:spAutoFit/>
          </a:bodyPr>
          <a:lstStyle/>
          <a:p>
            <a:r>
              <a:rPr lang="en-US" sz="2400" dirty="0"/>
              <a:t>Acknowledgements:</a:t>
            </a:r>
          </a:p>
        </p:txBody>
      </p:sp>
      <p:pic>
        <p:nvPicPr>
          <p:cNvPr id="2" name="Picture 1" descr="1839-IPF-Master Logo-RGB.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46247" y="2204864"/>
            <a:ext cx="3102217" cy="2202835"/>
          </a:xfrm>
          <a:prstGeom prst="rect">
            <a:avLst/>
          </a:prstGeom>
        </p:spPr>
      </p:pic>
      <p:pic>
        <p:nvPicPr>
          <p:cNvPr id="3" name="Picture 2" descr="perpetual_log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24128" y="4581128"/>
            <a:ext cx="2946400" cy="1231900"/>
          </a:xfrm>
          <a:prstGeom prst="rect">
            <a:avLst/>
          </a:prstGeom>
        </p:spPr>
      </p:pic>
      <p:pic>
        <p:nvPicPr>
          <p:cNvPr id="4" name="Picture 3" descr="1507867914675.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9553" y="4365104"/>
            <a:ext cx="4536504" cy="1339797"/>
          </a:xfrm>
          <a:prstGeom prst="rect">
            <a:avLst/>
          </a:prstGeom>
        </p:spPr>
      </p:pic>
      <p:pic>
        <p:nvPicPr>
          <p:cNvPr id="11" name="Picture 10" descr="Screen Shot 2017-10-19 at 12.45.18.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9552" y="2738713"/>
            <a:ext cx="4728215" cy="1152128"/>
          </a:xfrm>
          <a:prstGeom prst="rect">
            <a:avLst/>
          </a:prstGeom>
        </p:spPr>
      </p:pic>
      <p:pic>
        <p:nvPicPr>
          <p:cNvPr id="12" name="Picture 11" descr="logo.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5536" y="958246"/>
            <a:ext cx="4896544" cy="1431298"/>
          </a:xfrm>
          <a:prstGeom prst="rect">
            <a:avLst/>
          </a:prstGeom>
        </p:spPr>
      </p:pic>
      <p:pic>
        <p:nvPicPr>
          <p:cNvPr id="13" name="Picture 12" descr="nhmrc_logo.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868144" y="1198587"/>
            <a:ext cx="3016627" cy="718245"/>
          </a:xfrm>
          <a:prstGeom prst="rect">
            <a:avLst/>
          </a:prstGeom>
        </p:spPr>
      </p:pic>
    </p:spTree>
    <p:extLst>
      <p:ext uri="{BB962C8B-B14F-4D97-AF65-F5344CB8AC3E}">
        <p14:creationId xmlns:p14="http://schemas.microsoft.com/office/powerpoint/2010/main" val="35074988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958246"/>
          </a:xfrm>
          <a:prstGeom prst="rect">
            <a:avLst/>
          </a:prstGeom>
          <a:solidFill>
            <a:schemeClr val="bg1">
              <a:alpha val="5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p:cNvSpPr>
            <a:spLocks noGrp="1"/>
          </p:cNvSpPr>
          <p:nvPr>
            <p:ph type="ftr" sz="quarter" idx="10"/>
          </p:nvPr>
        </p:nvSpPr>
        <p:spPr/>
        <p:txBody>
          <a:bodyPr/>
          <a:lstStyle/>
          <a:p>
            <a:pPr algn="r"/>
            <a:r>
              <a:rPr lang="en-US" dirty="0"/>
              <a:t>© QIMR Berghofer Medical Research Institute   |   </a:t>
            </a:r>
            <a:fld id="{97103234-84EB-7642-9B66-484630A12280}" type="slidenum">
              <a:rPr lang="en-US" smtClean="0"/>
              <a:pPr algn="r"/>
              <a:t>3</a:t>
            </a:fld>
            <a:endParaRPr lang="en-US" dirty="0"/>
          </a:p>
        </p:txBody>
      </p:sp>
      <p:cxnSp>
        <p:nvCxnSpPr>
          <p:cNvPr id="7" name="Straight Connector 6"/>
          <p:cNvCxnSpPr>
            <a:cxnSpLocks noChangeShapeType="1"/>
          </p:cNvCxnSpPr>
          <p:nvPr/>
        </p:nvCxnSpPr>
        <p:spPr bwMode="auto">
          <a:xfrm flipV="1">
            <a:off x="281116" y="579101"/>
            <a:ext cx="8458200" cy="25400"/>
          </a:xfrm>
          <a:prstGeom prst="line">
            <a:avLst/>
          </a:prstGeom>
          <a:noFill/>
          <a:ln w="25400">
            <a:solidFill>
              <a:schemeClr val="accent1"/>
            </a:solidFill>
            <a:round/>
            <a:headEnd/>
            <a:tailEnd/>
          </a:ln>
          <a:effectLst>
            <a:outerShdw dist="20000" dir="5400000" rotWithShape="0">
              <a:srgbClr val="808080">
                <a:alpha val="37999"/>
              </a:srgbClr>
            </a:outerShdw>
          </a:effectLst>
        </p:spPr>
      </p:cxnSp>
      <p:sp>
        <p:nvSpPr>
          <p:cNvPr id="8" name="TextBox 34"/>
          <p:cNvSpPr txBox="1">
            <a:spLocks noChangeArrowheads="1"/>
          </p:cNvSpPr>
          <p:nvPr/>
        </p:nvSpPr>
        <p:spPr bwMode="auto">
          <a:xfrm>
            <a:off x="179512" y="116632"/>
            <a:ext cx="1245353" cy="461665"/>
          </a:xfrm>
          <a:prstGeom prst="rect">
            <a:avLst/>
          </a:prstGeom>
          <a:noFill/>
          <a:ln w="9525">
            <a:noFill/>
            <a:miter lim="800000"/>
            <a:headEnd/>
            <a:tailEnd/>
          </a:ln>
        </p:spPr>
        <p:txBody>
          <a:bodyPr wrap="none">
            <a:prstTxWarp prst="textNoShape">
              <a:avLst/>
            </a:prstTxWarp>
            <a:spAutoFit/>
          </a:bodyPr>
          <a:lstStyle/>
          <a:p>
            <a:r>
              <a:rPr lang="en-US" sz="2400" dirty="0"/>
              <a:t>Outline:</a:t>
            </a:r>
          </a:p>
        </p:txBody>
      </p:sp>
      <p:grpSp>
        <p:nvGrpSpPr>
          <p:cNvPr id="14" name="Group 13"/>
          <p:cNvGrpSpPr/>
          <p:nvPr/>
        </p:nvGrpSpPr>
        <p:grpSpPr>
          <a:xfrm>
            <a:off x="683568" y="2060848"/>
            <a:ext cx="5256584" cy="1224136"/>
            <a:chOff x="755576" y="2564904"/>
            <a:chExt cx="5256584" cy="1224136"/>
          </a:xfrm>
        </p:grpSpPr>
        <p:sp>
          <p:nvSpPr>
            <p:cNvPr id="15" name="Rectangle 14"/>
            <p:cNvSpPr/>
            <p:nvPr/>
          </p:nvSpPr>
          <p:spPr>
            <a:xfrm>
              <a:off x="755576" y="2564904"/>
              <a:ext cx="5256584" cy="1224136"/>
            </a:xfrm>
            <a:prstGeom prst="rect">
              <a:avLst/>
            </a:prstGeom>
            <a:solidFill>
              <a:schemeClr val="bg1">
                <a:lumMod val="85000"/>
              </a:schemeClr>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9"/>
            <p:cNvSpPr txBox="1"/>
            <p:nvPr/>
          </p:nvSpPr>
          <p:spPr>
            <a:xfrm>
              <a:off x="899592" y="2946140"/>
              <a:ext cx="2951445" cy="461665"/>
            </a:xfrm>
            <a:prstGeom prst="rect">
              <a:avLst/>
            </a:prstGeom>
            <a:noFill/>
          </p:spPr>
          <p:txBody>
            <a:bodyPr wrap="square" rtlCol="0">
              <a:spAutoFit/>
            </a:bodyPr>
            <a:lstStyle/>
            <a:p>
              <a:r>
                <a:rPr lang="en-AU" sz="2400" dirty="0"/>
                <a:t>Cancer Genomics</a:t>
              </a:r>
            </a:p>
          </p:txBody>
        </p:sp>
        <p:pic>
          <p:nvPicPr>
            <p:cNvPr id="2" name="Picture 1" descr="melanoma_wikipedia.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83968" y="2688881"/>
              <a:ext cx="1408468" cy="976183"/>
            </a:xfrm>
            <a:prstGeom prst="rect">
              <a:avLst/>
            </a:prstGeom>
          </p:spPr>
        </p:pic>
      </p:grpSp>
      <p:grpSp>
        <p:nvGrpSpPr>
          <p:cNvPr id="23" name="Group 22">
            <a:extLst>
              <a:ext uri="{FF2B5EF4-FFF2-40B4-BE49-F238E27FC236}">
                <a16:creationId xmlns:a16="http://schemas.microsoft.com/office/drawing/2014/main" id="{51EDD795-7603-224F-AEAA-3AD963696192}"/>
              </a:ext>
            </a:extLst>
          </p:cNvPr>
          <p:cNvGrpSpPr/>
          <p:nvPr/>
        </p:nvGrpSpPr>
        <p:grpSpPr>
          <a:xfrm>
            <a:off x="683568" y="3681028"/>
            <a:ext cx="5256584" cy="1224136"/>
            <a:chOff x="683568" y="4365104"/>
            <a:chExt cx="5256584" cy="1224136"/>
          </a:xfrm>
        </p:grpSpPr>
        <p:grpSp>
          <p:nvGrpSpPr>
            <p:cNvPr id="13" name="Group 12"/>
            <p:cNvGrpSpPr/>
            <p:nvPr/>
          </p:nvGrpSpPr>
          <p:grpSpPr>
            <a:xfrm>
              <a:off x="683568" y="4365104"/>
              <a:ext cx="5256584" cy="1224136"/>
              <a:chOff x="755576" y="4149080"/>
              <a:chExt cx="5256584" cy="1224136"/>
            </a:xfrm>
          </p:grpSpPr>
          <p:sp>
            <p:nvSpPr>
              <p:cNvPr id="16" name="Rectangle 15"/>
              <p:cNvSpPr/>
              <p:nvPr/>
            </p:nvSpPr>
            <p:spPr>
              <a:xfrm>
                <a:off x="755576" y="4149080"/>
                <a:ext cx="5256584" cy="1224136"/>
              </a:xfrm>
              <a:prstGeom prst="rect">
                <a:avLst/>
              </a:prstGeom>
              <a:solidFill>
                <a:schemeClr val="bg1">
                  <a:lumMod val="85000"/>
                </a:schemeClr>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p:cNvSpPr txBox="1"/>
              <p:nvPr/>
            </p:nvSpPr>
            <p:spPr>
              <a:xfrm>
                <a:off x="899592" y="4530316"/>
                <a:ext cx="2951445" cy="461665"/>
              </a:xfrm>
              <a:prstGeom prst="rect">
                <a:avLst/>
              </a:prstGeom>
              <a:noFill/>
            </p:spPr>
            <p:txBody>
              <a:bodyPr wrap="square" rtlCol="0">
                <a:spAutoFit/>
              </a:bodyPr>
              <a:lstStyle/>
              <a:p>
                <a:r>
                  <a:rPr lang="en-AU" sz="2400" dirty="0"/>
                  <a:t>Cloud</a:t>
                </a:r>
              </a:p>
            </p:txBody>
          </p:sp>
        </p:grpSp>
        <p:pic>
          <p:nvPicPr>
            <p:cNvPr id="21" name="Picture 20">
              <a:extLst>
                <a:ext uri="{FF2B5EF4-FFF2-40B4-BE49-F238E27FC236}">
                  <a16:creationId xmlns:a16="http://schemas.microsoft.com/office/drawing/2014/main" id="{39AAFDDF-C1F2-B348-ADB1-26FBDE7E286A}"/>
                </a:ext>
              </a:extLst>
            </p:cNvPr>
            <p:cNvPicPr>
              <a:picLocks noChangeAspect="1"/>
            </p:cNvPicPr>
            <p:nvPr/>
          </p:nvPicPr>
          <p:blipFill>
            <a:blip r:embed="rId3"/>
            <a:stretch>
              <a:fillRect/>
            </a:stretch>
          </p:blipFill>
          <p:spPr>
            <a:xfrm>
              <a:off x="4211960" y="4547695"/>
              <a:ext cx="1408468" cy="836041"/>
            </a:xfrm>
            <a:prstGeom prst="rect">
              <a:avLst/>
            </a:prstGeom>
          </p:spPr>
        </p:pic>
      </p:grpSp>
      <p:pic>
        <p:nvPicPr>
          <p:cNvPr id="24" name="Picture 23" descr="QIMR_genomiQaConceptsPresentation_2016-08-12D copy.jpg">
            <a:extLst>
              <a:ext uri="{FF2B5EF4-FFF2-40B4-BE49-F238E27FC236}">
                <a16:creationId xmlns:a16="http://schemas.microsoft.com/office/drawing/2014/main" id="{B3E26944-6663-7E4F-868E-E4E50DB3429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74710" y="6406418"/>
            <a:ext cx="1089695" cy="334950"/>
          </a:xfrm>
          <a:prstGeom prst="rect">
            <a:avLst/>
          </a:prstGeom>
        </p:spPr>
      </p:pic>
    </p:spTree>
    <p:extLst>
      <p:ext uri="{BB962C8B-B14F-4D97-AF65-F5344CB8AC3E}">
        <p14:creationId xmlns:p14="http://schemas.microsoft.com/office/powerpoint/2010/main" val="31503297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958246"/>
          </a:xfrm>
          <a:prstGeom prst="rect">
            <a:avLst/>
          </a:prstGeom>
          <a:solidFill>
            <a:schemeClr val="bg1">
              <a:alpha val="5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p:cNvSpPr>
            <a:spLocks noGrp="1"/>
          </p:cNvSpPr>
          <p:nvPr>
            <p:ph type="ftr" sz="quarter" idx="10"/>
          </p:nvPr>
        </p:nvSpPr>
        <p:spPr/>
        <p:txBody>
          <a:bodyPr/>
          <a:lstStyle/>
          <a:p>
            <a:pPr algn="r"/>
            <a:r>
              <a:rPr lang="en-US" dirty="0"/>
              <a:t>© QIMR Berghofer Medical Research Institute   |   </a:t>
            </a:r>
            <a:fld id="{97103234-84EB-7642-9B66-484630A12280}" type="slidenum">
              <a:rPr lang="en-US" smtClean="0"/>
              <a:pPr algn="r"/>
              <a:t>4</a:t>
            </a:fld>
            <a:endParaRPr lang="en-US" dirty="0"/>
          </a:p>
        </p:txBody>
      </p:sp>
      <p:cxnSp>
        <p:nvCxnSpPr>
          <p:cNvPr id="7" name="Straight Connector 6"/>
          <p:cNvCxnSpPr>
            <a:cxnSpLocks noChangeShapeType="1"/>
          </p:cNvCxnSpPr>
          <p:nvPr/>
        </p:nvCxnSpPr>
        <p:spPr bwMode="auto">
          <a:xfrm flipV="1">
            <a:off x="281116" y="579101"/>
            <a:ext cx="8458200" cy="25400"/>
          </a:xfrm>
          <a:prstGeom prst="line">
            <a:avLst/>
          </a:prstGeom>
          <a:noFill/>
          <a:ln w="25400">
            <a:solidFill>
              <a:schemeClr val="accent1"/>
            </a:solidFill>
            <a:round/>
            <a:headEnd/>
            <a:tailEnd/>
          </a:ln>
          <a:effectLst>
            <a:outerShdw dist="20000" dir="5400000" rotWithShape="0">
              <a:srgbClr val="808080">
                <a:alpha val="37999"/>
              </a:srgbClr>
            </a:outerShdw>
          </a:effectLst>
        </p:spPr>
      </p:cxnSp>
      <p:sp>
        <p:nvSpPr>
          <p:cNvPr id="8" name="TextBox 34"/>
          <p:cNvSpPr txBox="1">
            <a:spLocks noChangeArrowheads="1"/>
          </p:cNvSpPr>
          <p:nvPr/>
        </p:nvSpPr>
        <p:spPr bwMode="auto">
          <a:xfrm>
            <a:off x="179512" y="116632"/>
            <a:ext cx="1245353" cy="461665"/>
          </a:xfrm>
          <a:prstGeom prst="rect">
            <a:avLst/>
          </a:prstGeom>
          <a:noFill/>
          <a:ln w="9525">
            <a:noFill/>
            <a:miter lim="800000"/>
            <a:headEnd/>
            <a:tailEnd/>
          </a:ln>
        </p:spPr>
        <p:txBody>
          <a:bodyPr wrap="none">
            <a:prstTxWarp prst="textNoShape">
              <a:avLst/>
            </a:prstTxWarp>
            <a:spAutoFit/>
          </a:bodyPr>
          <a:lstStyle/>
          <a:p>
            <a:r>
              <a:rPr lang="en-US" sz="2400" dirty="0"/>
              <a:t>Outline:</a:t>
            </a:r>
          </a:p>
        </p:txBody>
      </p:sp>
      <p:grpSp>
        <p:nvGrpSpPr>
          <p:cNvPr id="14" name="Group 13"/>
          <p:cNvGrpSpPr/>
          <p:nvPr/>
        </p:nvGrpSpPr>
        <p:grpSpPr>
          <a:xfrm>
            <a:off x="683568" y="2060848"/>
            <a:ext cx="5256584" cy="1224136"/>
            <a:chOff x="755576" y="2564904"/>
            <a:chExt cx="5256584" cy="1224136"/>
          </a:xfrm>
        </p:grpSpPr>
        <p:sp>
          <p:nvSpPr>
            <p:cNvPr id="15" name="Rectangle 14"/>
            <p:cNvSpPr/>
            <p:nvPr/>
          </p:nvSpPr>
          <p:spPr>
            <a:xfrm>
              <a:off x="755576" y="2564904"/>
              <a:ext cx="5256584" cy="1224136"/>
            </a:xfrm>
            <a:prstGeom prst="rect">
              <a:avLst/>
            </a:prstGeom>
            <a:solidFill>
              <a:schemeClr val="accent5">
                <a:lumMod val="40000"/>
                <a:lumOff val="60000"/>
              </a:schemeClr>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9"/>
            <p:cNvSpPr txBox="1"/>
            <p:nvPr/>
          </p:nvSpPr>
          <p:spPr>
            <a:xfrm>
              <a:off x="899592" y="2946140"/>
              <a:ext cx="2951445" cy="461665"/>
            </a:xfrm>
            <a:prstGeom prst="rect">
              <a:avLst/>
            </a:prstGeom>
            <a:noFill/>
          </p:spPr>
          <p:txBody>
            <a:bodyPr wrap="square" rtlCol="0">
              <a:spAutoFit/>
            </a:bodyPr>
            <a:lstStyle/>
            <a:p>
              <a:r>
                <a:rPr lang="en-AU" sz="2400" dirty="0"/>
                <a:t>Cancer Genomics</a:t>
              </a:r>
            </a:p>
          </p:txBody>
        </p:sp>
        <p:pic>
          <p:nvPicPr>
            <p:cNvPr id="2" name="Picture 1" descr="melanoma_wikipedia.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83968" y="2688881"/>
              <a:ext cx="1408468" cy="976183"/>
            </a:xfrm>
            <a:prstGeom prst="rect">
              <a:avLst/>
            </a:prstGeom>
          </p:spPr>
        </p:pic>
      </p:grpSp>
      <p:grpSp>
        <p:nvGrpSpPr>
          <p:cNvPr id="23" name="Group 22">
            <a:extLst>
              <a:ext uri="{FF2B5EF4-FFF2-40B4-BE49-F238E27FC236}">
                <a16:creationId xmlns:a16="http://schemas.microsoft.com/office/drawing/2014/main" id="{51EDD795-7603-224F-AEAA-3AD963696192}"/>
              </a:ext>
            </a:extLst>
          </p:cNvPr>
          <p:cNvGrpSpPr/>
          <p:nvPr/>
        </p:nvGrpSpPr>
        <p:grpSpPr>
          <a:xfrm>
            <a:off x="683568" y="3681028"/>
            <a:ext cx="5256584" cy="1224136"/>
            <a:chOff x="683568" y="4365104"/>
            <a:chExt cx="5256584" cy="1224136"/>
          </a:xfrm>
        </p:grpSpPr>
        <p:grpSp>
          <p:nvGrpSpPr>
            <p:cNvPr id="13" name="Group 12"/>
            <p:cNvGrpSpPr/>
            <p:nvPr/>
          </p:nvGrpSpPr>
          <p:grpSpPr>
            <a:xfrm>
              <a:off x="683568" y="4365104"/>
              <a:ext cx="5256584" cy="1224136"/>
              <a:chOff x="755576" y="4149080"/>
              <a:chExt cx="5256584" cy="1224136"/>
            </a:xfrm>
          </p:grpSpPr>
          <p:sp>
            <p:nvSpPr>
              <p:cNvPr id="16" name="Rectangle 15"/>
              <p:cNvSpPr/>
              <p:nvPr/>
            </p:nvSpPr>
            <p:spPr>
              <a:xfrm>
                <a:off x="755576" y="4149080"/>
                <a:ext cx="5256584" cy="1224136"/>
              </a:xfrm>
              <a:prstGeom prst="rect">
                <a:avLst/>
              </a:prstGeom>
              <a:solidFill>
                <a:schemeClr val="bg1">
                  <a:lumMod val="85000"/>
                </a:schemeClr>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p:cNvSpPr txBox="1"/>
              <p:nvPr/>
            </p:nvSpPr>
            <p:spPr>
              <a:xfrm>
                <a:off x="899592" y="4530316"/>
                <a:ext cx="2951445" cy="461665"/>
              </a:xfrm>
              <a:prstGeom prst="rect">
                <a:avLst/>
              </a:prstGeom>
              <a:noFill/>
            </p:spPr>
            <p:txBody>
              <a:bodyPr wrap="square" rtlCol="0">
                <a:spAutoFit/>
              </a:bodyPr>
              <a:lstStyle/>
              <a:p>
                <a:r>
                  <a:rPr lang="en-AU" sz="2400" dirty="0"/>
                  <a:t>Cloud</a:t>
                </a:r>
              </a:p>
            </p:txBody>
          </p:sp>
        </p:grpSp>
        <p:pic>
          <p:nvPicPr>
            <p:cNvPr id="21" name="Picture 20">
              <a:extLst>
                <a:ext uri="{FF2B5EF4-FFF2-40B4-BE49-F238E27FC236}">
                  <a16:creationId xmlns:a16="http://schemas.microsoft.com/office/drawing/2014/main" id="{39AAFDDF-C1F2-B348-ADB1-26FBDE7E286A}"/>
                </a:ext>
              </a:extLst>
            </p:cNvPr>
            <p:cNvPicPr>
              <a:picLocks noChangeAspect="1"/>
            </p:cNvPicPr>
            <p:nvPr/>
          </p:nvPicPr>
          <p:blipFill>
            <a:blip r:embed="rId3"/>
            <a:stretch>
              <a:fillRect/>
            </a:stretch>
          </p:blipFill>
          <p:spPr>
            <a:xfrm>
              <a:off x="4211960" y="4547695"/>
              <a:ext cx="1408468" cy="836041"/>
            </a:xfrm>
            <a:prstGeom prst="rect">
              <a:avLst/>
            </a:prstGeom>
          </p:spPr>
        </p:pic>
      </p:grpSp>
      <p:pic>
        <p:nvPicPr>
          <p:cNvPr id="24" name="Picture 23" descr="QIMR_genomiQaConceptsPresentation_2016-08-12D copy.jpg">
            <a:extLst>
              <a:ext uri="{FF2B5EF4-FFF2-40B4-BE49-F238E27FC236}">
                <a16:creationId xmlns:a16="http://schemas.microsoft.com/office/drawing/2014/main" id="{B3E26944-6663-7E4F-868E-E4E50DB3429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74710" y="6406418"/>
            <a:ext cx="1089695" cy="334950"/>
          </a:xfrm>
          <a:prstGeom prst="rect">
            <a:avLst/>
          </a:prstGeom>
        </p:spPr>
      </p:pic>
    </p:spTree>
    <p:extLst>
      <p:ext uri="{BB962C8B-B14F-4D97-AF65-F5344CB8AC3E}">
        <p14:creationId xmlns:p14="http://schemas.microsoft.com/office/powerpoint/2010/main" val="23093415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958246"/>
          </a:xfrm>
          <a:prstGeom prst="rect">
            <a:avLst/>
          </a:prstGeom>
          <a:solidFill>
            <a:schemeClr val="bg1">
              <a:alpha val="5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Footer Placeholder 5"/>
          <p:cNvSpPr>
            <a:spLocks noGrp="1"/>
          </p:cNvSpPr>
          <p:nvPr>
            <p:ph type="ftr" sz="quarter" idx="10"/>
          </p:nvPr>
        </p:nvSpPr>
        <p:spPr/>
        <p:txBody>
          <a:bodyPr/>
          <a:lstStyle/>
          <a:p>
            <a:pPr algn="r"/>
            <a:r>
              <a:rPr lang="en-US" dirty="0"/>
              <a:t>© QIMR Berghofer Medical Research Institute   |   </a:t>
            </a:r>
            <a:fld id="{97103234-84EB-7642-9B66-484630A12280}" type="slidenum">
              <a:rPr lang="en-US" smtClean="0"/>
              <a:pPr algn="r"/>
              <a:t>5</a:t>
            </a:fld>
            <a:endParaRPr lang="en-US" dirty="0"/>
          </a:p>
        </p:txBody>
      </p:sp>
      <p:cxnSp>
        <p:nvCxnSpPr>
          <p:cNvPr id="7" name="Straight Connector 6"/>
          <p:cNvCxnSpPr>
            <a:cxnSpLocks noChangeShapeType="1"/>
          </p:cNvCxnSpPr>
          <p:nvPr/>
        </p:nvCxnSpPr>
        <p:spPr bwMode="auto">
          <a:xfrm flipV="1">
            <a:off x="281116" y="579101"/>
            <a:ext cx="8458200" cy="25400"/>
          </a:xfrm>
          <a:prstGeom prst="line">
            <a:avLst/>
          </a:prstGeom>
          <a:noFill/>
          <a:ln w="25400">
            <a:solidFill>
              <a:schemeClr val="accent1"/>
            </a:solidFill>
            <a:round/>
            <a:headEnd/>
            <a:tailEnd/>
          </a:ln>
          <a:effectLst>
            <a:outerShdw dist="20000" dir="5400000" rotWithShape="0">
              <a:srgbClr val="808080">
                <a:alpha val="37999"/>
              </a:srgbClr>
            </a:outerShdw>
          </a:effectLst>
        </p:spPr>
      </p:cxnSp>
      <p:sp>
        <p:nvSpPr>
          <p:cNvPr id="8" name="TextBox 34"/>
          <p:cNvSpPr txBox="1">
            <a:spLocks noChangeArrowheads="1"/>
          </p:cNvSpPr>
          <p:nvPr/>
        </p:nvSpPr>
        <p:spPr bwMode="auto">
          <a:xfrm>
            <a:off x="179512" y="116632"/>
            <a:ext cx="2767404" cy="461665"/>
          </a:xfrm>
          <a:prstGeom prst="rect">
            <a:avLst/>
          </a:prstGeom>
          <a:noFill/>
          <a:ln w="9525">
            <a:noFill/>
            <a:miter lim="800000"/>
            <a:headEnd/>
            <a:tailEnd/>
          </a:ln>
        </p:spPr>
        <p:txBody>
          <a:bodyPr wrap="none">
            <a:prstTxWarp prst="textNoShape">
              <a:avLst/>
            </a:prstTxWarp>
            <a:spAutoFit/>
          </a:bodyPr>
          <a:lstStyle/>
          <a:p>
            <a:r>
              <a:rPr lang="en-US" sz="2400" dirty="0">
                <a:latin typeface="Calibri" pitchFamily="-108" charset="0"/>
              </a:rPr>
              <a:t>The Human Genome</a:t>
            </a:r>
          </a:p>
        </p:txBody>
      </p:sp>
      <p:sp>
        <p:nvSpPr>
          <p:cNvPr id="15" name="TextBox 14"/>
          <p:cNvSpPr txBox="1"/>
          <p:nvPr/>
        </p:nvSpPr>
        <p:spPr>
          <a:xfrm>
            <a:off x="395536" y="1412800"/>
            <a:ext cx="7891284" cy="369332"/>
          </a:xfrm>
          <a:prstGeom prst="rect">
            <a:avLst/>
          </a:prstGeom>
          <a:noFill/>
        </p:spPr>
        <p:txBody>
          <a:bodyPr wrap="square" rtlCol="0">
            <a:spAutoFit/>
          </a:bodyPr>
          <a:lstStyle/>
          <a:p>
            <a:pPr marL="285750" indent="-285750">
              <a:buFont typeface="Arial"/>
              <a:buChar char="•"/>
            </a:pPr>
            <a:r>
              <a:rPr lang="en-US" dirty="0"/>
              <a:t>The human genome is made of a chemical called DNA</a:t>
            </a:r>
          </a:p>
        </p:txBody>
      </p:sp>
      <p:sp>
        <p:nvSpPr>
          <p:cNvPr id="18" name="TextBox 17"/>
          <p:cNvSpPr txBox="1"/>
          <p:nvPr/>
        </p:nvSpPr>
        <p:spPr>
          <a:xfrm>
            <a:off x="395536" y="1868842"/>
            <a:ext cx="7891284" cy="369332"/>
          </a:xfrm>
          <a:prstGeom prst="rect">
            <a:avLst/>
          </a:prstGeom>
          <a:noFill/>
        </p:spPr>
        <p:txBody>
          <a:bodyPr wrap="square" rtlCol="0">
            <a:spAutoFit/>
          </a:bodyPr>
          <a:lstStyle/>
          <a:p>
            <a:pPr marL="285750" indent="-285750">
              <a:buFont typeface="Arial"/>
              <a:buChar char="•"/>
            </a:pPr>
            <a:r>
              <a:rPr lang="en-US" dirty="0"/>
              <a:t>We represent DNA as a string of 4 letters, e.g. ACGTTAAGCC</a:t>
            </a:r>
            <a:r>
              <a:rPr lang="is-IS" dirty="0"/>
              <a:t>…</a:t>
            </a:r>
            <a:endParaRPr lang="en-US" dirty="0"/>
          </a:p>
        </p:txBody>
      </p:sp>
      <p:sp>
        <p:nvSpPr>
          <p:cNvPr id="19" name="TextBox 18"/>
          <p:cNvSpPr txBox="1"/>
          <p:nvPr/>
        </p:nvSpPr>
        <p:spPr>
          <a:xfrm>
            <a:off x="395536" y="956758"/>
            <a:ext cx="7891284" cy="369332"/>
          </a:xfrm>
          <a:prstGeom prst="rect">
            <a:avLst/>
          </a:prstGeom>
          <a:noFill/>
        </p:spPr>
        <p:txBody>
          <a:bodyPr wrap="square" rtlCol="0">
            <a:spAutoFit/>
          </a:bodyPr>
          <a:lstStyle/>
          <a:p>
            <a:pPr marL="285750" indent="-285750">
              <a:buFont typeface="Arial"/>
              <a:buChar char="•"/>
            </a:pPr>
            <a:r>
              <a:rPr lang="en-US" dirty="0"/>
              <a:t>Every cell in the human body starts with a copy of the human genome</a:t>
            </a:r>
          </a:p>
        </p:txBody>
      </p:sp>
      <p:sp>
        <p:nvSpPr>
          <p:cNvPr id="20" name="TextBox 19"/>
          <p:cNvSpPr txBox="1"/>
          <p:nvPr/>
        </p:nvSpPr>
        <p:spPr>
          <a:xfrm>
            <a:off x="395536" y="2324884"/>
            <a:ext cx="7891284" cy="369332"/>
          </a:xfrm>
          <a:prstGeom prst="rect">
            <a:avLst/>
          </a:prstGeom>
          <a:noFill/>
        </p:spPr>
        <p:txBody>
          <a:bodyPr wrap="square" rtlCol="0">
            <a:spAutoFit/>
          </a:bodyPr>
          <a:lstStyle/>
          <a:p>
            <a:pPr marL="285750" indent="-285750">
              <a:buFont typeface="Arial"/>
              <a:buChar char="•"/>
            </a:pPr>
            <a:r>
              <a:rPr lang="en-US" dirty="0"/>
              <a:t>The human genome contains 3 billion letters</a:t>
            </a:r>
          </a:p>
        </p:txBody>
      </p:sp>
      <p:grpSp>
        <p:nvGrpSpPr>
          <p:cNvPr id="76" name="Group 75"/>
          <p:cNvGrpSpPr/>
          <p:nvPr/>
        </p:nvGrpSpPr>
        <p:grpSpPr>
          <a:xfrm>
            <a:off x="539552" y="3801466"/>
            <a:ext cx="1108042" cy="1538352"/>
            <a:chOff x="455786" y="3549362"/>
            <a:chExt cx="1108042" cy="1538352"/>
          </a:xfrm>
        </p:grpSpPr>
        <p:grpSp>
          <p:nvGrpSpPr>
            <p:cNvPr id="27" name="Group 26"/>
            <p:cNvGrpSpPr/>
            <p:nvPr/>
          </p:nvGrpSpPr>
          <p:grpSpPr>
            <a:xfrm>
              <a:off x="455786" y="3549362"/>
              <a:ext cx="504056" cy="729372"/>
              <a:chOff x="467544" y="3275692"/>
              <a:chExt cx="504056" cy="729372"/>
            </a:xfrm>
          </p:grpSpPr>
          <p:sp>
            <p:nvSpPr>
              <p:cNvPr id="22" name="Rounded Rectangle 21"/>
              <p:cNvSpPr/>
              <p:nvPr/>
            </p:nvSpPr>
            <p:spPr>
              <a:xfrm>
                <a:off x="467544" y="3284984"/>
                <a:ext cx="504056" cy="720080"/>
              </a:xfrm>
              <a:prstGeom prst="roundRect">
                <a:avLst/>
              </a:prstGeom>
              <a:solidFill>
                <a:schemeClr val="bg1">
                  <a:lumMod val="9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 name="Picture 9" descr="red_marble.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3097" y="3645024"/>
                <a:ext cx="316838" cy="316838"/>
              </a:xfrm>
              <a:prstGeom prst="rect">
                <a:avLst/>
              </a:prstGeom>
            </p:spPr>
          </p:pic>
          <p:sp>
            <p:nvSpPr>
              <p:cNvPr id="21" name="TextBox 20"/>
              <p:cNvSpPr txBox="1"/>
              <p:nvPr/>
            </p:nvSpPr>
            <p:spPr>
              <a:xfrm>
                <a:off x="553098" y="3275692"/>
                <a:ext cx="316838" cy="646331"/>
              </a:xfrm>
              <a:prstGeom prst="rect">
                <a:avLst/>
              </a:prstGeom>
              <a:noFill/>
            </p:spPr>
            <p:txBody>
              <a:bodyPr wrap="square" rtlCol="0">
                <a:spAutoFit/>
              </a:bodyPr>
              <a:lstStyle/>
              <a:p>
                <a:r>
                  <a:rPr lang="en-US" dirty="0"/>
                  <a:t>A </a:t>
                </a:r>
              </a:p>
            </p:txBody>
          </p:sp>
        </p:grpSp>
        <p:grpSp>
          <p:nvGrpSpPr>
            <p:cNvPr id="26" name="Group 25"/>
            <p:cNvGrpSpPr/>
            <p:nvPr/>
          </p:nvGrpSpPr>
          <p:grpSpPr>
            <a:xfrm>
              <a:off x="1059772" y="3549362"/>
              <a:ext cx="504056" cy="729372"/>
              <a:chOff x="2326206" y="3293221"/>
              <a:chExt cx="504056" cy="729372"/>
            </a:xfrm>
          </p:grpSpPr>
          <p:sp>
            <p:nvSpPr>
              <p:cNvPr id="23" name="Rounded Rectangle 22"/>
              <p:cNvSpPr/>
              <p:nvPr/>
            </p:nvSpPr>
            <p:spPr>
              <a:xfrm>
                <a:off x="2326206" y="3302513"/>
                <a:ext cx="504056" cy="720080"/>
              </a:xfrm>
              <a:prstGeom prst="roundRect">
                <a:avLst/>
              </a:prstGeom>
              <a:solidFill>
                <a:schemeClr val="bg1">
                  <a:lumMod val="9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TextBox 24"/>
              <p:cNvSpPr txBox="1"/>
              <p:nvPr/>
            </p:nvSpPr>
            <p:spPr>
              <a:xfrm>
                <a:off x="2411760" y="3293221"/>
                <a:ext cx="316838" cy="369332"/>
              </a:xfrm>
              <a:prstGeom prst="rect">
                <a:avLst/>
              </a:prstGeom>
              <a:noFill/>
            </p:spPr>
            <p:txBody>
              <a:bodyPr wrap="square" rtlCol="0">
                <a:spAutoFit/>
              </a:bodyPr>
              <a:lstStyle/>
              <a:p>
                <a:r>
                  <a:rPr lang="en-US" dirty="0"/>
                  <a:t>C</a:t>
                </a:r>
              </a:p>
            </p:txBody>
          </p:sp>
          <p:pic>
            <p:nvPicPr>
              <p:cNvPr id="13" name="Picture 12" descr="green_marble_2.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11760" y="3620373"/>
                <a:ext cx="320824" cy="320824"/>
              </a:xfrm>
              <a:prstGeom prst="rect">
                <a:avLst/>
              </a:prstGeom>
            </p:spPr>
          </p:pic>
        </p:grpSp>
        <p:grpSp>
          <p:nvGrpSpPr>
            <p:cNvPr id="38" name="Group 37"/>
            <p:cNvGrpSpPr/>
            <p:nvPr/>
          </p:nvGrpSpPr>
          <p:grpSpPr>
            <a:xfrm>
              <a:off x="1059772" y="4358342"/>
              <a:ext cx="504056" cy="729372"/>
              <a:chOff x="2977404" y="3284984"/>
              <a:chExt cx="504056" cy="729372"/>
            </a:xfrm>
          </p:grpSpPr>
          <p:sp>
            <p:nvSpPr>
              <p:cNvPr id="33" name="Rounded Rectangle 32"/>
              <p:cNvSpPr/>
              <p:nvPr/>
            </p:nvSpPr>
            <p:spPr>
              <a:xfrm>
                <a:off x="2977404" y="3294276"/>
                <a:ext cx="504056" cy="720080"/>
              </a:xfrm>
              <a:prstGeom prst="roundRect">
                <a:avLst/>
              </a:prstGeom>
              <a:solidFill>
                <a:schemeClr val="bg1">
                  <a:lumMod val="9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 name="Picture 8" descr="yellow_marble.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76273" y="3620373"/>
                <a:ext cx="303523" cy="303523"/>
              </a:xfrm>
              <a:prstGeom prst="rect">
                <a:avLst/>
              </a:prstGeom>
            </p:spPr>
          </p:pic>
          <p:sp>
            <p:nvSpPr>
              <p:cNvPr id="34" name="TextBox 33"/>
              <p:cNvSpPr txBox="1"/>
              <p:nvPr/>
            </p:nvSpPr>
            <p:spPr>
              <a:xfrm>
                <a:off x="3062958" y="3284984"/>
                <a:ext cx="316838" cy="369332"/>
              </a:xfrm>
              <a:prstGeom prst="rect">
                <a:avLst/>
              </a:prstGeom>
              <a:noFill/>
            </p:spPr>
            <p:txBody>
              <a:bodyPr wrap="square" rtlCol="0">
                <a:spAutoFit/>
              </a:bodyPr>
              <a:lstStyle/>
              <a:p>
                <a:r>
                  <a:rPr lang="en-US" dirty="0"/>
                  <a:t>T</a:t>
                </a:r>
              </a:p>
            </p:txBody>
          </p:sp>
        </p:grpSp>
        <p:grpSp>
          <p:nvGrpSpPr>
            <p:cNvPr id="39" name="Group 38"/>
            <p:cNvGrpSpPr/>
            <p:nvPr/>
          </p:nvGrpSpPr>
          <p:grpSpPr>
            <a:xfrm>
              <a:off x="455786" y="4362988"/>
              <a:ext cx="504056" cy="720080"/>
              <a:chOff x="2411760" y="3284984"/>
              <a:chExt cx="504056" cy="720080"/>
            </a:xfrm>
          </p:grpSpPr>
          <p:grpSp>
            <p:nvGrpSpPr>
              <p:cNvPr id="36" name="Group 35"/>
              <p:cNvGrpSpPr/>
              <p:nvPr/>
            </p:nvGrpSpPr>
            <p:grpSpPr>
              <a:xfrm>
                <a:off x="2411760" y="3284984"/>
                <a:ext cx="504056" cy="720080"/>
                <a:chOff x="2411760" y="3284984"/>
                <a:chExt cx="504056" cy="720080"/>
              </a:xfrm>
            </p:grpSpPr>
            <p:sp>
              <p:nvSpPr>
                <p:cNvPr id="29" name="Rounded Rectangle 28"/>
                <p:cNvSpPr/>
                <p:nvPr/>
              </p:nvSpPr>
              <p:spPr>
                <a:xfrm>
                  <a:off x="2411760" y="3284984"/>
                  <a:ext cx="504056" cy="720080"/>
                </a:xfrm>
                <a:prstGeom prst="roundRect">
                  <a:avLst/>
                </a:prstGeom>
                <a:solidFill>
                  <a:schemeClr val="bg1">
                    <a:lumMod val="9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TextBox 29"/>
                <p:cNvSpPr txBox="1"/>
                <p:nvPr/>
              </p:nvSpPr>
              <p:spPr>
                <a:xfrm>
                  <a:off x="2481434" y="3284984"/>
                  <a:ext cx="316838" cy="369332"/>
                </a:xfrm>
                <a:prstGeom prst="rect">
                  <a:avLst/>
                </a:prstGeom>
                <a:noFill/>
              </p:spPr>
              <p:txBody>
                <a:bodyPr wrap="square" rtlCol="0">
                  <a:spAutoFit/>
                </a:bodyPr>
                <a:lstStyle/>
                <a:p>
                  <a:r>
                    <a:rPr lang="en-US" dirty="0"/>
                    <a:t>G</a:t>
                  </a:r>
                </a:p>
              </p:txBody>
            </p:sp>
          </p:grpSp>
          <p:pic>
            <p:nvPicPr>
              <p:cNvPr id="11" name="Picture 10" descr="blue_marble.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12142" y="3615556"/>
                <a:ext cx="316838" cy="316838"/>
              </a:xfrm>
              <a:prstGeom prst="rect">
                <a:avLst/>
              </a:prstGeom>
            </p:spPr>
          </p:pic>
        </p:grpSp>
      </p:grpSp>
      <p:grpSp>
        <p:nvGrpSpPr>
          <p:cNvPr id="75" name="Group 74"/>
          <p:cNvGrpSpPr/>
          <p:nvPr/>
        </p:nvGrpSpPr>
        <p:grpSpPr>
          <a:xfrm>
            <a:off x="2267744" y="3361073"/>
            <a:ext cx="2736304" cy="2419139"/>
            <a:chOff x="3203848" y="3386125"/>
            <a:chExt cx="2736304" cy="2419139"/>
          </a:xfrm>
        </p:grpSpPr>
        <p:sp>
          <p:nvSpPr>
            <p:cNvPr id="51" name="Rectangle 50"/>
            <p:cNvSpPr/>
            <p:nvPr/>
          </p:nvSpPr>
          <p:spPr>
            <a:xfrm>
              <a:off x="3203848" y="3386125"/>
              <a:ext cx="2736304" cy="2419139"/>
            </a:xfrm>
            <a:prstGeom prst="rect">
              <a:avLst/>
            </a:prstGeom>
            <a:solidFill>
              <a:srgbClr val="F2F2F2"/>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0" name="Picture 39" descr="MCG.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60936" y="3616724"/>
              <a:ext cx="2411760" cy="1607840"/>
            </a:xfrm>
            <a:prstGeom prst="rect">
              <a:avLst/>
            </a:prstGeom>
          </p:spPr>
        </p:pic>
        <p:sp>
          <p:nvSpPr>
            <p:cNvPr id="41" name="TextBox 40"/>
            <p:cNvSpPr txBox="1"/>
            <p:nvPr/>
          </p:nvSpPr>
          <p:spPr>
            <a:xfrm>
              <a:off x="3565240" y="5291916"/>
              <a:ext cx="2003152" cy="369332"/>
            </a:xfrm>
            <a:prstGeom prst="rect">
              <a:avLst/>
            </a:prstGeom>
            <a:noFill/>
          </p:spPr>
          <p:txBody>
            <a:bodyPr wrap="square" rtlCol="0">
              <a:spAutoFit/>
            </a:bodyPr>
            <a:lstStyle/>
            <a:p>
              <a:pPr algn="ctr"/>
              <a:r>
                <a:rPr lang="en-US" dirty="0"/>
                <a:t>MCG : 20,000 m</a:t>
              </a:r>
              <a:r>
                <a:rPr lang="en-US" baseline="30000" dirty="0"/>
                <a:t>2</a:t>
              </a:r>
            </a:p>
          </p:txBody>
        </p:sp>
      </p:grpSp>
      <p:grpSp>
        <p:nvGrpSpPr>
          <p:cNvPr id="74" name="Group 73"/>
          <p:cNvGrpSpPr/>
          <p:nvPr/>
        </p:nvGrpSpPr>
        <p:grpSpPr>
          <a:xfrm>
            <a:off x="5562150" y="3356992"/>
            <a:ext cx="2250210" cy="2427300"/>
            <a:chOff x="6282230" y="3616724"/>
            <a:chExt cx="2250210" cy="2427300"/>
          </a:xfrm>
        </p:grpSpPr>
        <p:sp>
          <p:nvSpPr>
            <p:cNvPr id="72" name="Rectangle 71"/>
            <p:cNvSpPr/>
            <p:nvPr/>
          </p:nvSpPr>
          <p:spPr>
            <a:xfrm>
              <a:off x="6305700" y="3616724"/>
              <a:ext cx="2203271" cy="2419139"/>
            </a:xfrm>
            <a:prstGeom prst="rect">
              <a:avLst/>
            </a:prstGeom>
            <a:solidFill>
              <a:srgbClr val="F2F2F2"/>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50" name="Group 49"/>
            <p:cNvGrpSpPr/>
            <p:nvPr/>
          </p:nvGrpSpPr>
          <p:grpSpPr>
            <a:xfrm>
              <a:off x="6556673" y="3702405"/>
              <a:ext cx="1701324" cy="348218"/>
              <a:chOff x="6561355" y="3386125"/>
              <a:chExt cx="1701324" cy="348218"/>
            </a:xfrm>
          </p:grpSpPr>
          <p:pic>
            <p:nvPicPr>
              <p:cNvPr id="45" name="Picture 44" descr="MCG.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61355" y="3386125"/>
                <a:ext cx="522327" cy="348218"/>
              </a:xfrm>
              <a:prstGeom prst="rect">
                <a:avLst/>
              </a:prstGeom>
            </p:spPr>
          </p:pic>
          <p:pic>
            <p:nvPicPr>
              <p:cNvPr id="48" name="Picture 47" descr="MCG.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50853" y="3386125"/>
                <a:ext cx="522327" cy="348218"/>
              </a:xfrm>
              <a:prstGeom prst="rect">
                <a:avLst/>
              </a:prstGeom>
            </p:spPr>
          </p:pic>
          <p:pic>
            <p:nvPicPr>
              <p:cNvPr id="49" name="Picture 48" descr="MCG.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740352" y="3386125"/>
                <a:ext cx="522327" cy="348218"/>
              </a:xfrm>
              <a:prstGeom prst="rect">
                <a:avLst/>
              </a:prstGeom>
            </p:spPr>
          </p:pic>
        </p:grpSp>
        <p:grpSp>
          <p:nvGrpSpPr>
            <p:cNvPr id="56" name="Group 55"/>
            <p:cNvGrpSpPr/>
            <p:nvPr/>
          </p:nvGrpSpPr>
          <p:grpSpPr>
            <a:xfrm>
              <a:off x="6556673" y="5326474"/>
              <a:ext cx="1701324" cy="348218"/>
              <a:chOff x="6561355" y="3386125"/>
              <a:chExt cx="1701324" cy="348218"/>
            </a:xfrm>
          </p:grpSpPr>
          <p:pic>
            <p:nvPicPr>
              <p:cNvPr id="57" name="Picture 56" descr="MCG.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61355" y="3386125"/>
                <a:ext cx="522327" cy="348218"/>
              </a:xfrm>
              <a:prstGeom prst="rect">
                <a:avLst/>
              </a:prstGeom>
            </p:spPr>
          </p:pic>
          <p:pic>
            <p:nvPicPr>
              <p:cNvPr id="58" name="Picture 57" descr="MCG.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50853" y="3386125"/>
                <a:ext cx="522327" cy="348218"/>
              </a:xfrm>
              <a:prstGeom prst="rect">
                <a:avLst/>
              </a:prstGeom>
            </p:spPr>
          </p:pic>
          <p:pic>
            <p:nvPicPr>
              <p:cNvPr id="59" name="Picture 58" descr="MCG.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740352" y="3386125"/>
                <a:ext cx="522327" cy="348218"/>
              </a:xfrm>
              <a:prstGeom prst="rect">
                <a:avLst/>
              </a:prstGeom>
            </p:spPr>
          </p:pic>
        </p:grpSp>
        <p:grpSp>
          <p:nvGrpSpPr>
            <p:cNvPr id="60" name="Group 59"/>
            <p:cNvGrpSpPr/>
            <p:nvPr/>
          </p:nvGrpSpPr>
          <p:grpSpPr>
            <a:xfrm>
              <a:off x="6556673" y="4108422"/>
              <a:ext cx="1701324" cy="348218"/>
              <a:chOff x="6561355" y="3386125"/>
              <a:chExt cx="1701324" cy="348218"/>
            </a:xfrm>
          </p:grpSpPr>
          <p:pic>
            <p:nvPicPr>
              <p:cNvPr id="61" name="Picture 60" descr="MCG.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61355" y="3386125"/>
                <a:ext cx="522327" cy="348218"/>
              </a:xfrm>
              <a:prstGeom prst="rect">
                <a:avLst/>
              </a:prstGeom>
            </p:spPr>
          </p:pic>
          <p:pic>
            <p:nvPicPr>
              <p:cNvPr id="62" name="Picture 61" descr="MCG.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50853" y="3386125"/>
                <a:ext cx="522327" cy="348218"/>
              </a:xfrm>
              <a:prstGeom prst="rect">
                <a:avLst/>
              </a:prstGeom>
            </p:spPr>
          </p:pic>
          <p:pic>
            <p:nvPicPr>
              <p:cNvPr id="63" name="Picture 62" descr="MCG.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740352" y="3386125"/>
                <a:ext cx="522327" cy="348218"/>
              </a:xfrm>
              <a:prstGeom prst="rect">
                <a:avLst/>
              </a:prstGeom>
            </p:spPr>
          </p:pic>
        </p:grpSp>
        <p:grpSp>
          <p:nvGrpSpPr>
            <p:cNvPr id="64" name="Group 63"/>
            <p:cNvGrpSpPr/>
            <p:nvPr/>
          </p:nvGrpSpPr>
          <p:grpSpPr>
            <a:xfrm>
              <a:off x="6556673" y="4514439"/>
              <a:ext cx="1701324" cy="348218"/>
              <a:chOff x="6561355" y="3386125"/>
              <a:chExt cx="1701324" cy="348218"/>
            </a:xfrm>
          </p:grpSpPr>
          <p:pic>
            <p:nvPicPr>
              <p:cNvPr id="65" name="Picture 64" descr="MCG.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61355" y="3386125"/>
                <a:ext cx="522327" cy="348218"/>
              </a:xfrm>
              <a:prstGeom prst="rect">
                <a:avLst/>
              </a:prstGeom>
            </p:spPr>
          </p:pic>
          <p:pic>
            <p:nvPicPr>
              <p:cNvPr id="66" name="Picture 65" descr="MCG.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50853" y="3386125"/>
                <a:ext cx="522327" cy="348218"/>
              </a:xfrm>
              <a:prstGeom prst="rect">
                <a:avLst/>
              </a:prstGeom>
            </p:spPr>
          </p:pic>
          <p:pic>
            <p:nvPicPr>
              <p:cNvPr id="67" name="Picture 66" descr="MCG.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740352" y="3386125"/>
                <a:ext cx="522327" cy="348218"/>
              </a:xfrm>
              <a:prstGeom prst="rect">
                <a:avLst/>
              </a:prstGeom>
            </p:spPr>
          </p:pic>
        </p:grpSp>
        <p:grpSp>
          <p:nvGrpSpPr>
            <p:cNvPr id="68" name="Group 67"/>
            <p:cNvGrpSpPr/>
            <p:nvPr/>
          </p:nvGrpSpPr>
          <p:grpSpPr>
            <a:xfrm>
              <a:off x="6556673" y="4920456"/>
              <a:ext cx="1701324" cy="348218"/>
              <a:chOff x="6561355" y="3386125"/>
              <a:chExt cx="1701324" cy="348218"/>
            </a:xfrm>
          </p:grpSpPr>
          <p:pic>
            <p:nvPicPr>
              <p:cNvPr id="69" name="Picture 68" descr="MCG.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61355" y="3386125"/>
                <a:ext cx="522327" cy="348218"/>
              </a:xfrm>
              <a:prstGeom prst="rect">
                <a:avLst/>
              </a:prstGeom>
            </p:spPr>
          </p:pic>
          <p:pic>
            <p:nvPicPr>
              <p:cNvPr id="70" name="Picture 69" descr="MCG.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50853" y="3386125"/>
                <a:ext cx="522327" cy="348218"/>
              </a:xfrm>
              <a:prstGeom prst="rect">
                <a:avLst/>
              </a:prstGeom>
            </p:spPr>
          </p:pic>
          <p:pic>
            <p:nvPicPr>
              <p:cNvPr id="71" name="Picture 70" descr="MCG.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740352" y="3386125"/>
                <a:ext cx="522327" cy="348218"/>
              </a:xfrm>
              <a:prstGeom prst="rect">
                <a:avLst/>
              </a:prstGeom>
            </p:spPr>
          </p:pic>
        </p:grpSp>
        <p:sp>
          <p:nvSpPr>
            <p:cNvPr id="73" name="TextBox 72"/>
            <p:cNvSpPr txBox="1"/>
            <p:nvPr/>
          </p:nvSpPr>
          <p:spPr>
            <a:xfrm>
              <a:off x="6282230" y="5674692"/>
              <a:ext cx="2250210" cy="369332"/>
            </a:xfrm>
            <a:prstGeom prst="rect">
              <a:avLst/>
            </a:prstGeom>
            <a:noFill/>
          </p:spPr>
          <p:txBody>
            <a:bodyPr wrap="none" rtlCol="0">
              <a:spAutoFit/>
            </a:bodyPr>
            <a:lstStyle/>
            <a:p>
              <a:pPr algn="ctr"/>
              <a:r>
                <a:rPr lang="en-US" dirty="0"/>
                <a:t>Covered by marbles</a:t>
              </a:r>
            </a:p>
          </p:txBody>
        </p:sp>
      </p:grpSp>
      <p:sp>
        <p:nvSpPr>
          <p:cNvPr id="77" name="TextBox 76"/>
          <p:cNvSpPr txBox="1"/>
          <p:nvPr/>
        </p:nvSpPr>
        <p:spPr>
          <a:xfrm>
            <a:off x="395536" y="2780928"/>
            <a:ext cx="7891284" cy="369332"/>
          </a:xfrm>
          <a:prstGeom prst="rect">
            <a:avLst/>
          </a:prstGeom>
          <a:noFill/>
        </p:spPr>
        <p:txBody>
          <a:bodyPr wrap="square" rtlCol="0">
            <a:spAutoFit/>
          </a:bodyPr>
          <a:lstStyle/>
          <a:p>
            <a:pPr marL="285750" indent="-285750">
              <a:buFont typeface="Arial"/>
              <a:buChar char="•"/>
            </a:pPr>
            <a:r>
              <a:rPr lang="en-US" dirty="0"/>
              <a:t>In cancer, one or more of the letters change</a:t>
            </a:r>
          </a:p>
        </p:txBody>
      </p:sp>
      <p:pic>
        <p:nvPicPr>
          <p:cNvPr id="78" name="Picture 77" descr="QIMR_genomiQaConceptsPresentation_2016-08-12D copy.jpg">
            <a:extLst>
              <a:ext uri="{FF2B5EF4-FFF2-40B4-BE49-F238E27FC236}">
                <a16:creationId xmlns:a16="http://schemas.microsoft.com/office/drawing/2014/main" id="{53B8751E-E8CA-B744-98DA-AB0D0BC3C3C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974710" y="6406418"/>
            <a:ext cx="1089695" cy="334950"/>
          </a:xfrm>
          <a:prstGeom prst="rect">
            <a:avLst/>
          </a:prstGeom>
        </p:spPr>
      </p:pic>
    </p:spTree>
    <p:extLst>
      <p:ext uri="{BB962C8B-B14F-4D97-AF65-F5344CB8AC3E}">
        <p14:creationId xmlns:p14="http://schemas.microsoft.com/office/powerpoint/2010/main" val="3420299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8" grpId="0"/>
      <p:bldP spid="19" grpId="0"/>
      <p:bldP spid="20" grpId="0"/>
      <p:bldP spid="7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489116" y="836712"/>
            <a:ext cx="7323244" cy="2520280"/>
            <a:chOff x="489116" y="836712"/>
            <a:chExt cx="7323244" cy="2520280"/>
          </a:xfrm>
        </p:grpSpPr>
        <p:sp>
          <p:nvSpPr>
            <p:cNvPr id="14" name="Rectangle 13"/>
            <p:cNvSpPr/>
            <p:nvPr/>
          </p:nvSpPr>
          <p:spPr>
            <a:xfrm>
              <a:off x="489116" y="836712"/>
              <a:ext cx="7323244" cy="2520280"/>
            </a:xfrm>
            <a:prstGeom prst="rect">
              <a:avLst/>
            </a:prstGeom>
            <a:solidFill>
              <a:schemeClr val="bg1">
                <a:lumMod val="95000"/>
              </a:schemeClr>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 name="Group 8"/>
            <p:cNvGrpSpPr/>
            <p:nvPr/>
          </p:nvGrpSpPr>
          <p:grpSpPr>
            <a:xfrm>
              <a:off x="641156" y="1700808"/>
              <a:ext cx="7026475" cy="1496941"/>
              <a:chOff x="367556" y="908720"/>
              <a:chExt cx="7026475" cy="1496941"/>
            </a:xfrm>
          </p:grpSpPr>
          <p:pic>
            <p:nvPicPr>
              <p:cNvPr id="2" name="Picture 1" descr="monarch_caterpilla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7556" y="908720"/>
                <a:ext cx="2548260" cy="1496941"/>
              </a:xfrm>
              <a:prstGeom prst="rect">
                <a:avLst/>
              </a:prstGeom>
            </p:spPr>
          </p:pic>
          <p:pic>
            <p:nvPicPr>
              <p:cNvPr id="3" name="Picture 2" descr="monarch_pupa.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49383" y="908720"/>
                <a:ext cx="1981137" cy="1496941"/>
              </a:xfrm>
              <a:prstGeom prst="rect">
                <a:avLst/>
              </a:prstGeom>
            </p:spPr>
          </p:pic>
          <p:pic>
            <p:nvPicPr>
              <p:cNvPr id="4" name="Picture 3" descr="monarch_butterfly.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64088" y="908720"/>
                <a:ext cx="2029943" cy="1496941"/>
              </a:xfrm>
              <a:prstGeom prst="rect">
                <a:avLst/>
              </a:prstGeom>
            </p:spPr>
          </p:pic>
        </p:grpSp>
      </p:grpSp>
      <p:grpSp>
        <p:nvGrpSpPr>
          <p:cNvPr id="25" name="Group 24"/>
          <p:cNvGrpSpPr/>
          <p:nvPr/>
        </p:nvGrpSpPr>
        <p:grpSpPr>
          <a:xfrm>
            <a:off x="489116" y="3639542"/>
            <a:ext cx="7323244" cy="2453754"/>
            <a:chOff x="489116" y="3639542"/>
            <a:chExt cx="7323244" cy="2453754"/>
          </a:xfrm>
        </p:grpSpPr>
        <p:sp>
          <p:nvSpPr>
            <p:cNvPr id="17" name="Rectangle 16"/>
            <p:cNvSpPr/>
            <p:nvPr/>
          </p:nvSpPr>
          <p:spPr>
            <a:xfrm>
              <a:off x="489116" y="3639542"/>
              <a:ext cx="7323244" cy="2453754"/>
            </a:xfrm>
            <a:prstGeom prst="rect">
              <a:avLst/>
            </a:prstGeom>
            <a:solidFill>
              <a:schemeClr val="bg1">
                <a:lumMod val="95000"/>
              </a:schemeClr>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4" name="Group 23"/>
            <p:cNvGrpSpPr/>
            <p:nvPr/>
          </p:nvGrpSpPr>
          <p:grpSpPr>
            <a:xfrm>
              <a:off x="609208" y="3853323"/>
              <a:ext cx="7059136" cy="1015663"/>
              <a:chOff x="609208" y="3853323"/>
              <a:chExt cx="7059136" cy="1015663"/>
            </a:xfrm>
          </p:grpSpPr>
          <p:sp>
            <p:nvSpPr>
              <p:cNvPr id="12" name="TextBox 11"/>
              <p:cNvSpPr txBox="1"/>
              <p:nvPr/>
            </p:nvSpPr>
            <p:spPr>
              <a:xfrm>
                <a:off x="1619671" y="3853323"/>
                <a:ext cx="6048673" cy="1015663"/>
              </a:xfrm>
              <a:prstGeom prst="rect">
                <a:avLst/>
              </a:prstGeom>
              <a:noFill/>
            </p:spPr>
            <p:txBody>
              <a:bodyPr wrap="square" rtlCol="0">
                <a:spAutoFit/>
              </a:bodyPr>
              <a:lstStyle/>
              <a:p>
                <a:r>
                  <a:rPr lang="en-AU" sz="2000" dirty="0"/>
                  <a:t>Each tissue in the human body does its different job because just the right genes are turned on by just the right amount and at just the right time.</a:t>
                </a:r>
              </a:p>
            </p:txBody>
          </p:sp>
          <p:pic>
            <p:nvPicPr>
              <p:cNvPr id="18" name="Picture 17" descr="icon_man.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9208" y="3882813"/>
                <a:ext cx="956682" cy="956682"/>
              </a:xfrm>
              <a:prstGeom prst="rect">
                <a:avLst/>
              </a:prstGeom>
            </p:spPr>
          </p:pic>
        </p:grpSp>
      </p:grpSp>
      <p:sp>
        <p:nvSpPr>
          <p:cNvPr id="5" name="Rectangle 4"/>
          <p:cNvSpPr/>
          <p:nvPr/>
        </p:nvSpPr>
        <p:spPr>
          <a:xfrm>
            <a:off x="0" y="0"/>
            <a:ext cx="9144000" cy="958246"/>
          </a:xfrm>
          <a:prstGeom prst="rect">
            <a:avLst/>
          </a:prstGeom>
          <a:solidFill>
            <a:schemeClr val="bg1">
              <a:alpha val="5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p:cNvSpPr>
            <a:spLocks noGrp="1"/>
          </p:cNvSpPr>
          <p:nvPr>
            <p:ph type="ftr" sz="quarter" idx="10"/>
          </p:nvPr>
        </p:nvSpPr>
        <p:spPr/>
        <p:txBody>
          <a:bodyPr/>
          <a:lstStyle/>
          <a:p>
            <a:pPr algn="r"/>
            <a:r>
              <a:rPr lang="en-US" dirty="0"/>
              <a:t>© QIMR Berghofer Medical Research Institute   |   </a:t>
            </a:r>
            <a:fld id="{97103234-84EB-7642-9B66-484630A12280}" type="slidenum">
              <a:rPr lang="en-US" smtClean="0"/>
              <a:pPr algn="r"/>
              <a:t>6</a:t>
            </a:fld>
            <a:endParaRPr lang="en-US" dirty="0"/>
          </a:p>
        </p:txBody>
      </p:sp>
      <p:cxnSp>
        <p:nvCxnSpPr>
          <p:cNvPr id="7" name="Straight Connector 6"/>
          <p:cNvCxnSpPr>
            <a:cxnSpLocks noChangeShapeType="1"/>
          </p:cNvCxnSpPr>
          <p:nvPr/>
        </p:nvCxnSpPr>
        <p:spPr bwMode="auto">
          <a:xfrm flipV="1">
            <a:off x="281116" y="579101"/>
            <a:ext cx="8458200" cy="25400"/>
          </a:xfrm>
          <a:prstGeom prst="line">
            <a:avLst/>
          </a:prstGeom>
          <a:noFill/>
          <a:ln w="25400">
            <a:solidFill>
              <a:schemeClr val="accent1"/>
            </a:solidFill>
            <a:round/>
            <a:headEnd/>
            <a:tailEnd/>
          </a:ln>
          <a:effectLst>
            <a:outerShdw dist="20000" dir="5400000" rotWithShape="0">
              <a:srgbClr val="808080">
                <a:alpha val="37999"/>
              </a:srgbClr>
            </a:outerShdw>
          </a:effectLst>
        </p:spPr>
      </p:cxnSp>
      <p:sp>
        <p:nvSpPr>
          <p:cNvPr id="8" name="TextBox 34"/>
          <p:cNvSpPr txBox="1">
            <a:spLocks noChangeArrowheads="1"/>
          </p:cNvSpPr>
          <p:nvPr/>
        </p:nvSpPr>
        <p:spPr bwMode="auto">
          <a:xfrm>
            <a:off x="179512" y="116632"/>
            <a:ext cx="6975888" cy="461665"/>
          </a:xfrm>
          <a:prstGeom prst="rect">
            <a:avLst/>
          </a:prstGeom>
          <a:noFill/>
          <a:ln w="9525">
            <a:noFill/>
            <a:miter lim="800000"/>
            <a:headEnd/>
            <a:tailEnd/>
          </a:ln>
        </p:spPr>
        <p:txBody>
          <a:bodyPr wrap="none">
            <a:prstTxWarp prst="textNoShape">
              <a:avLst/>
            </a:prstTxWarp>
            <a:spAutoFit/>
          </a:bodyPr>
          <a:lstStyle/>
          <a:p>
            <a:r>
              <a:rPr lang="en-US" sz="2400" dirty="0"/>
              <a:t>Genes are like Goldilocks – it has to be “just right”</a:t>
            </a:r>
          </a:p>
        </p:txBody>
      </p:sp>
      <p:sp>
        <p:nvSpPr>
          <p:cNvPr id="22" name="TextBox 21"/>
          <p:cNvSpPr txBox="1"/>
          <p:nvPr/>
        </p:nvSpPr>
        <p:spPr>
          <a:xfrm>
            <a:off x="641156" y="908720"/>
            <a:ext cx="7171204" cy="707886"/>
          </a:xfrm>
          <a:prstGeom prst="rect">
            <a:avLst/>
          </a:prstGeom>
          <a:noFill/>
        </p:spPr>
        <p:txBody>
          <a:bodyPr wrap="square" rtlCol="0">
            <a:spAutoFit/>
          </a:bodyPr>
          <a:lstStyle/>
          <a:p>
            <a:r>
              <a:rPr lang="en-AU" sz="2000" dirty="0"/>
              <a:t>The Monarch caterpillar and butterfly have </a:t>
            </a:r>
            <a:r>
              <a:rPr lang="en-AU" sz="2000" i="1" dirty="0"/>
              <a:t>exactly</a:t>
            </a:r>
            <a:r>
              <a:rPr lang="en-AU" sz="2000" dirty="0"/>
              <a:t> the same genome </a:t>
            </a:r>
            <a:r>
              <a:rPr lang="en-AU" sz="2000" i="1" dirty="0"/>
              <a:t>but</a:t>
            </a:r>
            <a:r>
              <a:rPr lang="en-AU" sz="2000" dirty="0"/>
              <a:t> different genes are turned on and off.</a:t>
            </a:r>
          </a:p>
        </p:txBody>
      </p:sp>
      <p:grpSp>
        <p:nvGrpSpPr>
          <p:cNvPr id="26" name="Group 25"/>
          <p:cNvGrpSpPr/>
          <p:nvPr/>
        </p:nvGrpSpPr>
        <p:grpSpPr>
          <a:xfrm>
            <a:off x="667058" y="5013176"/>
            <a:ext cx="6985292" cy="1015663"/>
            <a:chOff x="667058" y="5013176"/>
            <a:chExt cx="6985292" cy="1015663"/>
          </a:xfrm>
        </p:grpSpPr>
        <p:sp>
          <p:nvSpPr>
            <p:cNvPr id="19" name="TextBox 18"/>
            <p:cNvSpPr txBox="1"/>
            <p:nvPr/>
          </p:nvSpPr>
          <p:spPr>
            <a:xfrm>
              <a:off x="1619671" y="5013176"/>
              <a:ext cx="6032679" cy="1015663"/>
            </a:xfrm>
            <a:prstGeom prst="rect">
              <a:avLst/>
            </a:prstGeom>
            <a:noFill/>
          </p:spPr>
          <p:txBody>
            <a:bodyPr wrap="square" rtlCol="0">
              <a:spAutoFit/>
            </a:bodyPr>
            <a:lstStyle/>
            <a:p>
              <a:r>
                <a:rPr lang="en-AU" sz="2000" dirty="0"/>
                <a:t>Cancer happens when the wrong genes are turned on at the wrong time or by the wrong amount or are broken and make the wrong protein.</a:t>
              </a:r>
            </a:p>
          </p:txBody>
        </p:sp>
        <p:pic>
          <p:nvPicPr>
            <p:cNvPr id="11" name="Picture 10" descr="icon_crab.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7058" y="5138742"/>
              <a:ext cx="840983" cy="764530"/>
            </a:xfrm>
            <a:prstGeom prst="rect">
              <a:avLst/>
            </a:prstGeom>
          </p:spPr>
        </p:pic>
      </p:grpSp>
      <p:pic>
        <p:nvPicPr>
          <p:cNvPr id="21" name="Picture 20" descr="QIMR_genomiQaConceptsPresentation_2016-08-12D copy.jpg">
            <a:extLst>
              <a:ext uri="{FF2B5EF4-FFF2-40B4-BE49-F238E27FC236}">
                <a16:creationId xmlns:a16="http://schemas.microsoft.com/office/drawing/2014/main" id="{4CF48D89-52C2-7B4B-B72A-30EBCC6C70D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974710" y="6406418"/>
            <a:ext cx="1089695" cy="334950"/>
          </a:xfrm>
          <a:prstGeom prst="rect">
            <a:avLst/>
          </a:prstGeom>
        </p:spPr>
      </p:pic>
    </p:spTree>
    <p:extLst>
      <p:ext uri="{BB962C8B-B14F-4D97-AF65-F5344CB8AC3E}">
        <p14:creationId xmlns:p14="http://schemas.microsoft.com/office/powerpoint/2010/main" val="2063660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958246"/>
          </a:xfrm>
          <a:prstGeom prst="rect">
            <a:avLst/>
          </a:prstGeom>
          <a:solidFill>
            <a:schemeClr val="bg1">
              <a:alpha val="5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p:cNvSpPr>
            <a:spLocks noGrp="1"/>
          </p:cNvSpPr>
          <p:nvPr>
            <p:ph type="ftr" sz="quarter" idx="10"/>
          </p:nvPr>
        </p:nvSpPr>
        <p:spPr/>
        <p:txBody>
          <a:bodyPr/>
          <a:lstStyle/>
          <a:p>
            <a:pPr algn="r"/>
            <a:r>
              <a:rPr lang="en-US" dirty="0"/>
              <a:t>© QIMR Berghofer Medical Research Institute   |   </a:t>
            </a:r>
            <a:fld id="{97103234-84EB-7642-9B66-484630A12280}" type="slidenum">
              <a:rPr lang="en-US" smtClean="0"/>
              <a:pPr algn="r"/>
              <a:t>7</a:t>
            </a:fld>
            <a:endParaRPr lang="en-US" dirty="0"/>
          </a:p>
        </p:txBody>
      </p:sp>
      <p:cxnSp>
        <p:nvCxnSpPr>
          <p:cNvPr id="7" name="Straight Connector 6"/>
          <p:cNvCxnSpPr>
            <a:cxnSpLocks noChangeShapeType="1"/>
          </p:cNvCxnSpPr>
          <p:nvPr/>
        </p:nvCxnSpPr>
        <p:spPr bwMode="auto">
          <a:xfrm flipV="1">
            <a:off x="281116" y="579101"/>
            <a:ext cx="8458200" cy="25400"/>
          </a:xfrm>
          <a:prstGeom prst="line">
            <a:avLst/>
          </a:prstGeom>
          <a:noFill/>
          <a:ln w="25400">
            <a:solidFill>
              <a:schemeClr val="accent1"/>
            </a:solidFill>
            <a:round/>
            <a:headEnd/>
            <a:tailEnd/>
          </a:ln>
          <a:effectLst>
            <a:outerShdw dist="20000" dir="5400000" rotWithShape="0">
              <a:srgbClr val="808080">
                <a:alpha val="37999"/>
              </a:srgbClr>
            </a:outerShdw>
          </a:effectLst>
        </p:spPr>
      </p:cxnSp>
      <p:sp>
        <p:nvSpPr>
          <p:cNvPr id="8" name="TextBox 34"/>
          <p:cNvSpPr txBox="1">
            <a:spLocks noChangeArrowheads="1"/>
          </p:cNvSpPr>
          <p:nvPr/>
        </p:nvSpPr>
        <p:spPr bwMode="auto">
          <a:xfrm>
            <a:off x="179512" y="116632"/>
            <a:ext cx="7819769" cy="461665"/>
          </a:xfrm>
          <a:prstGeom prst="rect">
            <a:avLst/>
          </a:prstGeom>
          <a:noFill/>
          <a:ln w="9525">
            <a:noFill/>
            <a:miter lim="800000"/>
            <a:headEnd/>
            <a:tailEnd/>
          </a:ln>
        </p:spPr>
        <p:txBody>
          <a:bodyPr wrap="none">
            <a:prstTxWarp prst="textNoShape">
              <a:avLst/>
            </a:prstTxWarp>
            <a:spAutoFit/>
          </a:bodyPr>
          <a:lstStyle/>
          <a:p>
            <a:r>
              <a:rPr lang="en-US" sz="2400" dirty="0"/>
              <a:t>Detecting broken genes (mutations) in a cancer sample:</a:t>
            </a:r>
            <a:endParaRPr lang="en-US" sz="2400" dirty="0">
              <a:solidFill>
                <a:srgbClr val="A6A6A6"/>
              </a:solidFill>
              <a:latin typeface="Calibri" pitchFamily="-108" charset="0"/>
            </a:endParaRPr>
          </a:p>
        </p:txBody>
      </p:sp>
      <p:cxnSp>
        <p:nvCxnSpPr>
          <p:cNvPr id="16" name="Straight Connector 15"/>
          <p:cNvCxnSpPr>
            <a:cxnSpLocks noChangeShapeType="1"/>
          </p:cNvCxnSpPr>
          <p:nvPr/>
        </p:nvCxnSpPr>
        <p:spPr bwMode="auto">
          <a:xfrm flipV="1">
            <a:off x="281116" y="579101"/>
            <a:ext cx="8458200" cy="25400"/>
          </a:xfrm>
          <a:prstGeom prst="line">
            <a:avLst/>
          </a:prstGeom>
          <a:noFill/>
          <a:ln w="25400">
            <a:solidFill>
              <a:schemeClr val="accent1"/>
            </a:solidFill>
            <a:round/>
            <a:headEnd/>
            <a:tailEnd/>
          </a:ln>
          <a:effectLst>
            <a:outerShdw dist="20000" dir="5400000" rotWithShape="0">
              <a:srgbClr val="808080">
                <a:alpha val="37999"/>
              </a:srgbClr>
            </a:outerShdw>
          </a:effectLst>
        </p:spPr>
      </p:cxnSp>
      <p:sp>
        <p:nvSpPr>
          <p:cNvPr id="9" name="TextBox 8"/>
          <p:cNvSpPr txBox="1"/>
          <p:nvPr/>
        </p:nvSpPr>
        <p:spPr>
          <a:xfrm>
            <a:off x="281116" y="1335580"/>
            <a:ext cx="3776883" cy="369332"/>
          </a:xfrm>
          <a:prstGeom prst="rect">
            <a:avLst/>
          </a:prstGeom>
          <a:solidFill>
            <a:schemeClr val="bg1">
              <a:lumMod val="85000"/>
            </a:schemeClr>
          </a:solidFill>
        </p:spPr>
        <p:txBody>
          <a:bodyPr wrap="none" rtlCol="0">
            <a:spAutoFit/>
          </a:bodyPr>
          <a:lstStyle/>
          <a:p>
            <a:r>
              <a:rPr lang="en-US" dirty="0"/>
              <a:t>Human Reference Genome (Craig)</a:t>
            </a:r>
          </a:p>
        </p:txBody>
      </p:sp>
      <p:sp>
        <p:nvSpPr>
          <p:cNvPr id="88" name="TextBox 87"/>
          <p:cNvSpPr txBox="1"/>
          <p:nvPr/>
        </p:nvSpPr>
        <p:spPr>
          <a:xfrm>
            <a:off x="281116" y="2564904"/>
            <a:ext cx="2515645" cy="369332"/>
          </a:xfrm>
          <a:prstGeom prst="rect">
            <a:avLst/>
          </a:prstGeom>
          <a:solidFill>
            <a:schemeClr val="bg1">
              <a:lumMod val="85000"/>
            </a:schemeClr>
          </a:solidFill>
        </p:spPr>
        <p:txBody>
          <a:bodyPr wrap="none" rtlCol="0">
            <a:spAutoFit/>
          </a:bodyPr>
          <a:lstStyle/>
          <a:p>
            <a:r>
              <a:rPr lang="en-US" dirty="0"/>
              <a:t>Bob’s Cancer Genome</a:t>
            </a:r>
          </a:p>
        </p:txBody>
      </p:sp>
      <p:grpSp>
        <p:nvGrpSpPr>
          <p:cNvPr id="10" name="Group 9"/>
          <p:cNvGrpSpPr/>
          <p:nvPr/>
        </p:nvGrpSpPr>
        <p:grpSpPr>
          <a:xfrm>
            <a:off x="635092" y="2996952"/>
            <a:ext cx="8042897" cy="372046"/>
            <a:chOff x="635092" y="3050714"/>
            <a:chExt cx="8042897" cy="372046"/>
          </a:xfrm>
        </p:grpSpPr>
        <p:sp>
          <p:nvSpPr>
            <p:cNvPr id="90" name="TextBox 89"/>
            <p:cNvSpPr txBox="1"/>
            <p:nvPr/>
          </p:nvSpPr>
          <p:spPr>
            <a:xfrm>
              <a:off x="635092" y="3050714"/>
              <a:ext cx="351378" cy="369332"/>
            </a:xfrm>
            <a:prstGeom prst="rect">
              <a:avLst/>
            </a:prstGeom>
            <a:noFill/>
          </p:spPr>
          <p:txBody>
            <a:bodyPr wrap="none" rtlCol="0">
              <a:spAutoFit/>
            </a:bodyPr>
            <a:lstStyle/>
            <a:p>
              <a:r>
                <a:rPr lang="en-US" dirty="0"/>
                <a:t>A</a:t>
              </a:r>
            </a:p>
          </p:txBody>
        </p:sp>
        <p:sp>
          <p:nvSpPr>
            <p:cNvPr id="91" name="TextBox 90"/>
            <p:cNvSpPr txBox="1"/>
            <p:nvPr/>
          </p:nvSpPr>
          <p:spPr>
            <a:xfrm>
              <a:off x="902966" y="3050714"/>
              <a:ext cx="364215" cy="369332"/>
            </a:xfrm>
            <a:prstGeom prst="rect">
              <a:avLst/>
            </a:prstGeom>
            <a:solidFill>
              <a:schemeClr val="accent6">
                <a:lumMod val="40000"/>
                <a:lumOff val="60000"/>
              </a:schemeClr>
            </a:solidFill>
          </p:spPr>
          <p:txBody>
            <a:bodyPr wrap="none" rtlCol="0">
              <a:spAutoFit/>
            </a:bodyPr>
            <a:lstStyle/>
            <a:p>
              <a:r>
                <a:rPr lang="en-US" dirty="0"/>
                <a:t>G</a:t>
              </a:r>
            </a:p>
          </p:txBody>
        </p:sp>
        <p:sp>
          <p:nvSpPr>
            <p:cNvPr id="92" name="TextBox 91"/>
            <p:cNvSpPr txBox="1"/>
            <p:nvPr/>
          </p:nvSpPr>
          <p:spPr>
            <a:xfrm>
              <a:off x="1183677" y="3050714"/>
              <a:ext cx="364215" cy="369332"/>
            </a:xfrm>
            <a:prstGeom prst="rect">
              <a:avLst/>
            </a:prstGeom>
            <a:noFill/>
          </p:spPr>
          <p:txBody>
            <a:bodyPr wrap="none" rtlCol="0">
              <a:spAutoFit/>
            </a:bodyPr>
            <a:lstStyle/>
            <a:p>
              <a:r>
                <a:rPr lang="en-US" dirty="0"/>
                <a:t>G</a:t>
              </a:r>
            </a:p>
          </p:txBody>
        </p:sp>
        <p:sp>
          <p:nvSpPr>
            <p:cNvPr id="93" name="TextBox 92"/>
            <p:cNvSpPr txBox="1"/>
            <p:nvPr/>
          </p:nvSpPr>
          <p:spPr>
            <a:xfrm>
              <a:off x="1464388" y="3050714"/>
              <a:ext cx="325730" cy="369332"/>
            </a:xfrm>
            <a:prstGeom prst="rect">
              <a:avLst/>
            </a:prstGeom>
            <a:noFill/>
          </p:spPr>
          <p:txBody>
            <a:bodyPr wrap="none" rtlCol="0">
              <a:spAutoFit/>
            </a:bodyPr>
            <a:lstStyle/>
            <a:p>
              <a:r>
                <a:rPr lang="en-US" dirty="0"/>
                <a:t>T</a:t>
              </a:r>
            </a:p>
          </p:txBody>
        </p:sp>
        <p:sp>
          <p:nvSpPr>
            <p:cNvPr id="94" name="TextBox 93"/>
            <p:cNvSpPr txBox="1"/>
            <p:nvPr/>
          </p:nvSpPr>
          <p:spPr>
            <a:xfrm>
              <a:off x="1706614" y="3050714"/>
              <a:ext cx="351378" cy="369332"/>
            </a:xfrm>
            <a:prstGeom prst="rect">
              <a:avLst/>
            </a:prstGeom>
            <a:noFill/>
          </p:spPr>
          <p:txBody>
            <a:bodyPr wrap="none" rtlCol="0">
              <a:spAutoFit/>
            </a:bodyPr>
            <a:lstStyle/>
            <a:p>
              <a:r>
                <a:rPr lang="en-US" dirty="0"/>
                <a:t>A</a:t>
              </a:r>
            </a:p>
          </p:txBody>
        </p:sp>
        <p:sp>
          <p:nvSpPr>
            <p:cNvPr id="96" name="TextBox 95"/>
            <p:cNvSpPr txBox="1"/>
            <p:nvPr/>
          </p:nvSpPr>
          <p:spPr>
            <a:xfrm>
              <a:off x="2255199" y="3050714"/>
              <a:ext cx="364215" cy="369332"/>
            </a:xfrm>
            <a:prstGeom prst="rect">
              <a:avLst/>
            </a:prstGeom>
            <a:solidFill>
              <a:srgbClr val="FCD5B5"/>
            </a:solidFill>
          </p:spPr>
          <p:txBody>
            <a:bodyPr wrap="none" rtlCol="0">
              <a:spAutoFit/>
            </a:bodyPr>
            <a:lstStyle/>
            <a:p>
              <a:r>
                <a:rPr lang="en-US" dirty="0"/>
                <a:t>C</a:t>
              </a:r>
            </a:p>
          </p:txBody>
        </p:sp>
        <p:sp>
          <p:nvSpPr>
            <p:cNvPr id="95" name="TextBox 94"/>
            <p:cNvSpPr txBox="1"/>
            <p:nvPr/>
          </p:nvSpPr>
          <p:spPr>
            <a:xfrm>
              <a:off x="1974488" y="3050714"/>
              <a:ext cx="364215" cy="369332"/>
            </a:xfrm>
            <a:prstGeom prst="rect">
              <a:avLst/>
            </a:prstGeom>
            <a:noFill/>
          </p:spPr>
          <p:txBody>
            <a:bodyPr wrap="none" rtlCol="0">
              <a:spAutoFit/>
            </a:bodyPr>
            <a:lstStyle/>
            <a:p>
              <a:r>
                <a:rPr lang="en-US" dirty="0"/>
                <a:t>G</a:t>
              </a:r>
            </a:p>
          </p:txBody>
        </p:sp>
        <p:sp>
          <p:nvSpPr>
            <p:cNvPr id="97" name="TextBox 96"/>
            <p:cNvSpPr txBox="1"/>
            <p:nvPr/>
          </p:nvSpPr>
          <p:spPr>
            <a:xfrm>
              <a:off x="2535910" y="3050714"/>
              <a:ext cx="351378" cy="369332"/>
            </a:xfrm>
            <a:prstGeom prst="rect">
              <a:avLst/>
            </a:prstGeom>
            <a:noFill/>
          </p:spPr>
          <p:txBody>
            <a:bodyPr wrap="none" rtlCol="0">
              <a:spAutoFit/>
            </a:bodyPr>
            <a:lstStyle/>
            <a:p>
              <a:r>
                <a:rPr lang="en-US" dirty="0"/>
                <a:t>C</a:t>
              </a:r>
            </a:p>
          </p:txBody>
        </p:sp>
        <p:sp>
          <p:nvSpPr>
            <p:cNvPr id="98" name="TextBox 97"/>
            <p:cNvSpPr txBox="1"/>
            <p:nvPr/>
          </p:nvSpPr>
          <p:spPr>
            <a:xfrm>
              <a:off x="2803784" y="3050714"/>
              <a:ext cx="325730" cy="369332"/>
            </a:xfrm>
            <a:prstGeom prst="rect">
              <a:avLst/>
            </a:prstGeom>
            <a:noFill/>
          </p:spPr>
          <p:txBody>
            <a:bodyPr wrap="none" rtlCol="0">
              <a:spAutoFit/>
            </a:bodyPr>
            <a:lstStyle/>
            <a:p>
              <a:r>
                <a:rPr lang="en-US" dirty="0"/>
                <a:t>T</a:t>
              </a:r>
            </a:p>
          </p:txBody>
        </p:sp>
        <p:sp>
          <p:nvSpPr>
            <p:cNvPr id="99" name="TextBox 98"/>
            <p:cNvSpPr txBox="1"/>
            <p:nvPr/>
          </p:nvSpPr>
          <p:spPr>
            <a:xfrm>
              <a:off x="3046010" y="3050714"/>
              <a:ext cx="351378" cy="369332"/>
            </a:xfrm>
            <a:prstGeom prst="rect">
              <a:avLst/>
            </a:prstGeom>
            <a:noFill/>
          </p:spPr>
          <p:txBody>
            <a:bodyPr wrap="none" rtlCol="0">
              <a:spAutoFit/>
            </a:bodyPr>
            <a:lstStyle/>
            <a:p>
              <a:r>
                <a:rPr lang="en-US" dirty="0"/>
                <a:t>C</a:t>
              </a:r>
            </a:p>
          </p:txBody>
        </p:sp>
        <p:sp>
          <p:nvSpPr>
            <p:cNvPr id="100" name="TextBox 99"/>
            <p:cNvSpPr txBox="1"/>
            <p:nvPr/>
          </p:nvSpPr>
          <p:spPr>
            <a:xfrm>
              <a:off x="3313884" y="3050714"/>
              <a:ext cx="351378" cy="369332"/>
            </a:xfrm>
            <a:prstGeom prst="rect">
              <a:avLst/>
            </a:prstGeom>
            <a:noFill/>
          </p:spPr>
          <p:txBody>
            <a:bodyPr wrap="none" rtlCol="0">
              <a:spAutoFit/>
            </a:bodyPr>
            <a:lstStyle/>
            <a:p>
              <a:r>
                <a:rPr lang="en-US" dirty="0"/>
                <a:t>A</a:t>
              </a:r>
            </a:p>
          </p:txBody>
        </p:sp>
        <p:sp>
          <p:nvSpPr>
            <p:cNvPr id="101" name="TextBox 100"/>
            <p:cNvSpPr txBox="1"/>
            <p:nvPr/>
          </p:nvSpPr>
          <p:spPr>
            <a:xfrm>
              <a:off x="3581758" y="3050714"/>
              <a:ext cx="325730" cy="369332"/>
            </a:xfrm>
            <a:prstGeom prst="rect">
              <a:avLst/>
            </a:prstGeom>
            <a:solidFill>
              <a:schemeClr val="accent6">
                <a:lumMod val="40000"/>
                <a:lumOff val="60000"/>
              </a:schemeClr>
            </a:solidFill>
          </p:spPr>
          <p:txBody>
            <a:bodyPr wrap="none" rtlCol="0">
              <a:spAutoFit/>
            </a:bodyPr>
            <a:lstStyle/>
            <a:p>
              <a:r>
                <a:rPr lang="en-US" dirty="0"/>
                <a:t>T</a:t>
              </a:r>
            </a:p>
          </p:txBody>
        </p:sp>
        <p:sp>
          <p:nvSpPr>
            <p:cNvPr id="102" name="TextBox 101"/>
            <p:cNvSpPr txBox="1"/>
            <p:nvPr/>
          </p:nvSpPr>
          <p:spPr>
            <a:xfrm>
              <a:off x="3849632" y="3050714"/>
              <a:ext cx="351378" cy="369332"/>
            </a:xfrm>
            <a:prstGeom prst="rect">
              <a:avLst/>
            </a:prstGeom>
            <a:solidFill>
              <a:srgbClr val="FCD5B5"/>
            </a:solidFill>
          </p:spPr>
          <p:txBody>
            <a:bodyPr wrap="none" rtlCol="0">
              <a:spAutoFit/>
            </a:bodyPr>
            <a:lstStyle/>
            <a:p>
              <a:r>
                <a:rPr lang="en-US" dirty="0"/>
                <a:t>A</a:t>
              </a:r>
            </a:p>
          </p:txBody>
        </p:sp>
        <p:sp>
          <p:nvSpPr>
            <p:cNvPr id="103" name="TextBox 102"/>
            <p:cNvSpPr txBox="1"/>
            <p:nvPr/>
          </p:nvSpPr>
          <p:spPr>
            <a:xfrm>
              <a:off x="4091858" y="3050714"/>
              <a:ext cx="325730" cy="369332"/>
            </a:xfrm>
            <a:prstGeom prst="rect">
              <a:avLst/>
            </a:prstGeom>
            <a:noFill/>
          </p:spPr>
          <p:txBody>
            <a:bodyPr wrap="none" rtlCol="0">
              <a:spAutoFit/>
            </a:bodyPr>
            <a:lstStyle/>
            <a:p>
              <a:r>
                <a:rPr lang="en-US" dirty="0"/>
                <a:t>T</a:t>
              </a:r>
            </a:p>
          </p:txBody>
        </p:sp>
        <p:sp>
          <p:nvSpPr>
            <p:cNvPr id="104" name="TextBox 103"/>
            <p:cNvSpPr txBox="1"/>
            <p:nvPr/>
          </p:nvSpPr>
          <p:spPr>
            <a:xfrm>
              <a:off x="4334084" y="3050714"/>
              <a:ext cx="325730" cy="369332"/>
            </a:xfrm>
            <a:prstGeom prst="rect">
              <a:avLst/>
            </a:prstGeom>
            <a:noFill/>
          </p:spPr>
          <p:txBody>
            <a:bodyPr wrap="none" rtlCol="0">
              <a:spAutoFit/>
            </a:bodyPr>
            <a:lstStyle/>
            <a:p>
              <a:r>
                <a:rPr lang="en-US" dirty="0"/>
                <a:t>T</a:t>
              </a:r>
            </a:p>
          </p:txBody>
        </p:sp>
        <p:sp>
          <p:nvSpPr>
            <p:cNvPr id="105" name="TextBox 104"/>
            <p:cNvSpPr txBox="1"/>
            <p:nvPr/>
          </p:nvSpPr>
          <p:spPr>
            <a:xfrm>
              <a:off x="4576310" y="3050714"/>
              <a:ext cx="351378" cy="369332"/>
            </a:xfrm>
            <a:prstGeom prst="rect">
              <a:avLst/>
            </a:prstGeom>
            <a:noFill/>
          </p:spPr>
          <p:txBody>
            <a:bodyPr wrap="none" rtlCol="0">
              <a:spAutoFit/>
            </a:bodyPr>
            <a:lstStyle/>
            <a:p>
              <a:r>
                <a:rPr lang="en-US" dirty="0"/>
                <a:t>A</a:t>
              </a:r>
            </a:p>
          </p:txBody>
        </p:sp>
        <p:sp>
          <p:nvSpPr>
            <p:cNvPr id="106" name="TextBox 105"/>
            <p:cNvSpPr txBox="1"/>
            <p:nvPr/>
          </p:nvSpPr>
          <p:spPr>
            <a:xfrm>
              <a:off x="4844184" y="3050714"/>
              <a:ext cx="351378" cy="369332"/>
            </a:xfrm>
            <a:prstGeom prst="rect">
              <a:avLst/>
            </a:prstGeom>
            <a:noFill/>
          </p:spPr>
          <p:txBody>
            <a:bodyPr wrap="none" rtlCol="0">
              <a:spAutoFit/>
            </a:bodyPr>
            <a:lstStyle/>
            <a:p>
              <a:r>
                <a:rPr lang="en-US" dirty="0"/>
                <a:t>A</a:t>
              </a:r>
            </a:p>
          </p:txBody>
        </p:sp>
        <p:sp>
          <p:nvSpPr>
            <p:cNvPr id="107" name="TextBox 106"/>
            <p:cNvSpPr txBox="1"/>
            <p:nvPr/>
          </p:nvSpPr>
          <p:spPr>
            <a:xfrm>
              <a:off x="5112058" y="3050714"/>
              <a:ext cx="325730" cy="369332"/>
            </a:xfrm>
            <a:prstGeom prst="rect">
              <a:avLst/>
            </a:prstGeom>
            <a:noFill/>
          </p:spPr>
          <p:txBody>
            <a:bodyPr wrap="none" rtlCol="0">
              <a:spAutoFit/>
            </a:bodyPr>
            <a:lstStyle/>
            <a:p>
              <a:r>
                <a:rPr lang="en-US" dirty="0"/>
                <a:t>T</a:t>
              </a:r>
            </a:p>
          </p:txBody>
        </p:sp>
        <p:sp>
          <p:nvSpPr>
            <p:cNvPr id="108" name="TextBox 107"/>
            <p:cNvSpPr txBox="1"/>
            <p:nvPr/>
          </p:nvSpPr>
          <p:spPr>
            <a:xfrm>
              <a:off x="5354284" y="3050714"/>
              <a:ext cx="364215" cy="369332"/>
            </a:xfrm>
            <a:prstGeom prst="rect">
              <a:avLst/>
            </a:prstGeom>
            <a:noFill/>
          </p:spPr>
          <p:txBody>
            <a:bodyPr wrap="none" rtlCol="0">
              <a:spAutoFit/>
            </a:bodyPr>
            <a:lstStyle/>
            <a:p>
              <a:r>
                <a:rPr lang="en-US" dirty="0"/>
                <a:t>G</a:t>
              </a:r>
            </a:p>
          </p:txBody>
        </p:sp>
        <p:sp>
          <p:nvSpPr>
            <p:cNvPr id="109" name="TextBox 108"/>
            <p:cNvSpPr txBox="1"/>
            <p:nvPr/>
          </p:nvSpPr>
          <p:spPr>
            <a:xfrm>
              <a:off x="5634995" y="3050714"/>
              <a:ext cx="351378" cy="369332"/>
            </a:xfrm>
            <a:prstGeom prst="rect">
              <a:avLst/>
            </a:prstGeom>
            <a:noFill/>
          </p:spPr>
          <p:txBody>
            <a:bodyPr wrap="none" rtlCol="0">
              <a:spAutoFit/>
            </a:bodyPr>
            <a:lstStyle/>
            <a:p>
              <a:r>
                <a:rPr lang="en-US" dirty="0"/>
                <a:t>C</a:t>
              </a:r>
            </a:p>
          </p:txBody>
        </p:sp>
        <p:sp>
          <p:nvSpPr>
            <p:cNvPr id="110" name="TextBox 109"/>
            <p:cNvSpPr txBox="1"/>
            <p:nvPr/>
          </p:nvSpPr>
          <p:spPr>
            <a:xfrm>
              <a:off x="5902869" y="3050714"/>
              <a:ext cx="351378" cy="369332"/>
            </a:xfrm>
            <a:prstGeom prst="rect">
              <a:avLst/>
            </a:prstGeom>
            <a:noFill/>
          </p:spPr>
          <p:txBody>
            <a:bodyPr wrap="none" rtlCol="0">
              <a:spAutoFit/>
            </a:bodyPr>
            <a:lstStyle/>
            <a:p>
              <a:r>
                <a:rPr lang="en-US" dirty="0"/>
                <a:t>A</a:t>
              </a:r>
            </a:p>
          </p:txBody>
        </p:sp>
        <p:sp>
          <p:nvSpPr>
            <p:cNvPr id="111" name="TextBox 110"/>
            <p:cNvSpPr txBox="1"/>
            <p:nvPr/>
          </p:nvSpPr>
          <p:spPr>
            <a:xfrm>
              <a:off x="6170743" y="3050714"/>
              <a:ext cx="351378" cy="369332"/>
            </a:xfrm>
            <a:prstGeom prst="rect">
              <a:avLst/>
            </a:prstGeom>
            <a:noFill/>
          </p:spPr>
          <p:txBody>
            <a:bodyPr wrap="none" rtlCol="0">
              <a:spAutoFit/>
            </a:bodyPr>
            <a:lstStyle/>
            <a:p>
              <a:r>
                <a:rPr lang="en-US" dirty="0"/>
                <a:t>C</a:t>
              </a:r>
            </a:p>
          </p:txBody>
        </p:sp>
        <p:sp>
          <p:nvSpPr>
            <p:cNvPr id="112" name="TextBox 111"/>
            <p:cNvSpPr txBox="1"/>
            <p:nvPr/>
          </p:nvSpPr>
          <p:spPr>
            <a:xfrm>
              <a:off x="6438617" y="3050714"/>
              <a:ext cx="325730" cy="369332"/>
            </a:xfrm>
            <a:prstGeom prst="rect">
              <a:avLst/>
            </a:prstGeom>
            <a:noFill/>
          </p:spPr>
          <p:txBody>
            <a:bodyPr wrap="none" rtlCol="0">
              <a:spAutoFit/>
            </a:bodyPr>
            <a:lstStyle/>
            <a:p>
              <a:r>
                <a:rPr lang="en-US" dirty="0"/>
                <a:t>T</a:t>
              </a:r>
            </a:p>
          </p:txBody>
        </p:sp>
        <p:sp>
          <p:nvSpPr>
            <p:cNvPr id="113" name="TextBox 112"/>
            <p:cNvSpPr txBox="1"/>
            <p:nvPr/>
          </p:nvSpPr>
          <p:spPr>
            <a:xfrm>
              <a:off x="6680843" y="3050714"/>
              <a:ext cx="351378" cy="369332"/>
            </a:xfrm>
            <a:prstGeom prst="rect">
              <a:avLst/>
            </a:prstGeom>
            <a:noFill/>
          </p:spPr>
          <p:txBody>
            <a:bodyPr wrap="none" rtlCol="0">
              <a:spAutoFit/>
            </a:bodyPr>
            <a:lstStyle/>
            <a:p>
              <a:r>
                <a:rPr lang="en-US" dirty="0"/>
                <a:t>A</a:t>
              </a:r>
            </a:p>
          </p:txBody>
        </p:sp>
        <p:sp>
          <p:nvSpPr>
            <p:cNvPr id="114" name="TextBox 113"/>
            <p:cNvSpPr txBox="1"/>
            <p:nvPr/>
          </p:nvSpPr>
          <p:spPr>
            <a:xfrm>
              <a:off x="6948717" y="3050714"/>
              <a:ext cx="364215" cy="369332"/>
            </a:xfrm>
            <a:prstGeom prst="rect">
              <a:avLst/>
            </a:prstGeom>
            <a:solidFill>
              <a:srgbClr val="FCD5B5"/>
            </a:solidFill>
          </p:spPr>
          <p:txBody>
            <a:bodyPr wrap="none" rtlCol="0">
              <a:spAutoFit/>
            </a:bodyPr>
            <a:lstStyle/>
            <a:p>
              <a:r>
                <a:rPr lang="en-US" dirty="0"/>
                <a:t>A</a:t>
              </a:r>
            </a:p>
          </p:txBody>
        </p:sp>
        <p:sp>
          <p:nvSpPr>
            <p:cNvPr id="115" name="TextBox 114"/>
            <p:cNvSpPr txBox="1"/>
            <p:nvPr/>
          </p:nvSpPr>
          <p:spPr>
            <a:xfrm>
              <a:off x="7229428" y="3050714"/>
              <a:ext cx="351378" cy="369332"/>
            </a:xfrm>
            <a:prstGeom prst="rect">
              <a:avLst/>
            </a:prstGeom>
            <a:noFill/>
          </p:spPr>
          <p:txBody>
            <a:bodyPr wrap="none" rtlCol="0">
              <a:spAutoFit/>
            </a:bodyPr>
            <a:lstStyle/>
            <a:p>
              <a:r>
                <a:rPr lang="en-US" dirty="0"/>
                <a:t>A</a:t>
              </a:r>
            </a:p>
          </p:txBody>
        </p:sp>
        <p:sp>
          <p:nvSpPr>
            <p:cNvPr id="116" name="TextBox 115"/>
            <p:cNvSpPr txBox="1"/>
            <p:nvPr/>
          </p:nvSpPr>
          <p:spPr>
            <a:xfrm>
              <a:off x="7497302" y="3050714"/>
              <a:ext cx="351378" cy="369332"/>
            </a:xfrm>
            <a:prstGeom prst="rect">
              <a:avLst/>
            </a:prstGeom>
            <a:noFill/>
          </p:spPr>
          <p:txBody>
            <a:bodyPr wrap="none" rtlCol="0">
              <a:spAutoFit/>
            </a:bodyPr>
            <a:lstStyle/>
            <a:p>
              <a:r>
                <a:rPr lang="en-US" dirty="0"/>
                <a:t>A</a:t>
              </a:r>
            </a:p>
          </p:txBody>
        </p:sp>
        <p:sp>
          <p:nvSpPr>
            <p:cNvPr id="117" name="TextBox 116"/>
            <p:cNvSpPr txBox="1"/>
            <p:nvPr/>
          </p:nvSpPr>
          <p:spPr>
            <a:xfrm>
              <a:off x="7765176" y="3050714"/>
              <a:ext cx="364215" cy="369332"/>
            </a:xfrm>
            <a:prstGeom prst="rect">
              <a:avLst/>
            </a:prstGeom>
            <a:solidFill>
              <a:srgbClr val="FCD5B5"/>
            </a:solidFill>
          </p:spPr>
          <p:txBody>
            <a:bodyPr wrap="none" rtlCol="0">
              <a:spAutoFit/>
            </a:bodyPr>
            <a:lstStyle/>
            <a:p>
              <a:r>
                <a:rPr lang="en-US" dirty="0"/>
                <a:t>G</a:t>
              </a:r>
            </a:p>
          </p:txBody>
        </p:sp>
        <p:sp>
          <p:nvSpPr>
            <p:cNvPr id="118" name="TextBox 117"/>
            <p:cNvSpPr txBox="1"/>
            <p:nvPr/>
          </p:nvSpPr>
          <p:spPr>
            <a:xfrm>
              <a:off x="8033050" y="3050714"/>
              <a:ext cx="364215" cy="369332"/>
            </a:xfrm>
            <a:prstGeom prst="rect">
              <a:avLst/>
            </a:prstGeom>
            <a:noFill/>
          </p:spPr>
          <p:txBody>
            <a:bodyPr wrap="none" rtlCol="0">
              <a:spAutoFit/>
            </a:bodyPr>
            <a:lstStyle/>
            <a:p>
              <a:r>
                <a:rPr lang="en-US" dirty="0"/>
                <a:t>G</a:t>
              </a:r>
            </a:p>
          </p:txBody>
        </p:sp>
        <p:sp>
          <p:nvSpPr>
            <p:cNvPr id="119" name="TextBox 118"/>
            <p:cNvSpPr txBox="1"/>
            <p:nvPr/>
          </p:nvSpPr>
          <p:spPr>
            <a:xfrm>
              <a:off x="8313774" y="3053428"/>
              <a:ext cx="364215" cy="369332"/>
            </a:xfrm>
            <a:prstGeom prst="rect">
              <a:avLst/>
            </a:prstGeom>
            <a:noFill/>
          </p:spPr>
          <p:txBody>
            <a:bodyPr wrap="none" rtlCol="0">
              <a:spAutoFit/>
            </a:bodyPr>
            <a:lstStyle/>
            <a:p>
              <a:r>
                <a:rPr lang="en-US" dirty="0"/>
                <a:t>G</a:t>
              </a:r>
            </a:p>
          </p:txBody>
        </p:sp>
      </p:grpSp>
      <p:grpSp>
        <p:nvGrpSpPr>
          <p:cNvPr id="121" name="Group 120"/>
          <p:cNvGrpSpPr/>
          <p:nvPr/>
        </p:nvGrpSpPr>
        <p:grpSpPr>
          <a:xfrm>
            <a:off x="635092" y="2996952"/>
            <a:ext cx="8042897" cy="372046"/>
            <a:chOff x="635092" y="3050714"/>
            <a:chExt cx="8042897" cy="372046"/>
          </a:xfrm>
        </p:grpSpPr>
        <p:sp>
          <p:nvSpPr>
            <p:cNvPr id="122" name="TextBox 121"/>
            <p:cNvSpPr txBox="1"/>
            <p:nvPr/>
          </p:nvSpPr>
          <p:spPr>
            <a:xfrm>
              <a:off x="635092" y="3050714"/>
              <a:ext cx="351378" cy="369332"/>
            </a:xfrm>
            <a:prstGeom prst="rect">
              <a:avLst/>
            </a:prstGeom>
            <a:noFill/>
          </p:spPr>
          <p:txBody>
            <a:bodyPr wrap="none" rtlCol="0">
              <a:spAutoFit/>
            </a:bodyPr>
            <a:lstStyle/>
            <a:p>
              <a:r>
                <a:rPr lang="en-US" dirty="0"/>
                <a:t>A</a:t>
              </a:r>
            </a:p>
          </p:txBody>
        </p:sp>
        <p:sp>
          <p:nvSpPr>
            <p:cNvPr id="123" name="TextBox 122"/>
            <p:cNvSpPr txBox="1"/>
            <p:nvPr/>
          </p:nvSpPr>
          <p:spPr>
            <a:xfrm>
              <a:off x="902966" y="3050714"/>
              <a:ext cx="364215" cy="369332"/>
            </a:xfrm>
            <a:prstGeom prst="rect">
              <a:avLst/>
            </a:prstGeom>
            <a:solidFill>
              <a:srgbClr val="FFFFFF"/>
            </a:solidFill>
          </p:spPr>
          <p:txBody>
            <a:bodyPr wrap="none" rtlCol="0">
              <a:spAutoFit/>
            </a:bodyPr>
            <a:lstStyle/>
            <a:p>
              <a:r>
                <a:rPr lang="en-US" dirty="0"/>
                <a:t>G</a:t>
              </a:r>
            </a:p>
          </p:txBody>
        </p:sp>
        <p:sp>
          <p:nvSpPr>
            <p:cNvPr id="124" name="TextBox 123"/>
            <p:cNvSpPr txBox="1"/>
            <p:nvPr/>
          </p:nvSpPr>
          <p:spPr>
            <a:xfrm>
              <a:off x="1183677" y="3050714"/>
              <a:ext cx="364215" cy="369332"/>
            </a:xfrm>
            <a:prstGeom prst="rect">
              <a:avLst/>
            </a:prstGeom>
            <a:noFill/>
          </p:spPr>
          <p:txBody>
            <a:bodyPr wrap="none" rtlCol="0">
              <a:spAutoFit/>
            </a:bodyPr>
            <a:lstStyle/>
            <a:p>
              <a:r>
                <a:rPr lang="en-US" dirty="0"/>
                <a:t>G</a:t>
              </a:r>
            </a:p>
          </p:txBody>
        </p:sp>
        <p:sp>
          <p:nvSpPr>
            <p:cNvPr id="125" name="TextBox 124"/>
            <p:cNvSpPr txBox="1"/>
            <p:nvPr/>
          </p:nvSpPr>
          <p:spPr>
            <a:xfrm>
              <a:off x="1464388" y="3050714"/>
              <a:ext cx="325730" cy="369332"/>
            </a:xfrm>
            <a:prstGeom prst="rect">
              <a:avLst/>
            </a:prstGeom>
            <a:noFill/>
          </p:spPr>
          <p:txBody>
            <a:bodyPr wrap="none" rtlCol="0">
              <a:spAutoFit/>
            </a:bodyPr>
            <a:lstStyle/>
            <a:p>
              <a:r>
                <a:rPr lang="en-US" dirty="0"/>
                <a:t>T</a:t>
              </a:r>
            </a:p>
          </p:txBody>
        </p:sp>
        <p:sp>
          <p:nvSpPr>
            <p:cNvPr id="126" name="TextBox 125"/>
            <p:cNvSpPr txBox="1"/>
            <p:nvPr/>
          </p:nvSpPr>
          <p:spPr>
            <a:xfrm>
              <a:off x="1706614" y="3050714"/>
              <a:ext cx="351378" cy="369332"/>
            </a:xfrm>
            <a:prstGeom prst="rect">
              <a:avLst/>
            </a:prstGeom>
            <a:noFill/>
          </p:spPr>
          <p:txBody>
            <a:bodyPr wrap="none" rtlCol="0">
              <a:spAutoFit/>
            </a:bodyPr>
            <a:lstStyle/>
            <a:p>
              <a:r>
                <a:rPr lang="en-US" dirty="0"/>
                <a:t>A</a:t>
              </a:r>
            </a:p>
          </p:txBody>
        </p:sp>
        <p:sp>
          <p:nvSpPr>
            <p:cNvPr id="127" name="TextBox 126"/>
            <p:cNvSpPr txBox="1"/>
            <p:nvPr/>
          </p:nvSpPr>
          <p:spPr>
            <a:xfrm>
              <a:off x="2255199" y="3050714"/>
              <a:ext cx="351366" cy="369332"/>
            </a:xfrm>
            <a:prstGeom prst="rect">
              <a:avLst/>
            </a:prstGeom>
            <a:solidFill>
              <a:srgbClr val="FFFFFF"/>
            </a:solidFill>
          </p:spPr>
          <p:txBody>
            <a:bodyPr wrap="none" rtlCol="0">
              <a:spAutoFit/>
            </a:bodyPr>
            <a:lstStyle/>
            <a:p>
              <a:r>
                <a:rPr lang="en-US" dirty="0"/>
                <a:t>C</a:t>
              </a:r>
            </a:p>
          </p:txBody>
        </p:sp>
        <p:sp>
          <p:nvSpPr>
            <p:cNvPr id="128" name="TextBox 127"/>
            <p:cNvSpPr txBox="1"/>
            <p:nvPr/>
          </p:nvSpPr>
          <p:spPr>
            <a:xfrm>
              <a:off x="1974488" y="3050714"/>
              <a:ext cx="364215" cy="369332"/>
            </a:xfrm>
            <a:prstGeom prst="rect">
              <a:avLst/>
            </a:prstGeom>
            <a:noFill/>
          </p:spPr>
          <p:txBody>
            <a:bodyPr wrap="none" rtlCol="0">
              <a:spAutoFit/>
            </a:bodyPr>
            <a:lstStyle/>
            <a:p>
              <a:r>
                <a:rPr lang="en-US" dirty="0"/>
                <a:t>G</a:t>
              </a:r>
            </a:p>
          </p:txBody>
        </p:sp>
        <p:sp>
          <p:nvSpPr>
            <p:cNvPr id="129" name="TextBox 128"/>
            <p:cNvSpPr txBox="1"/>
            <p:nvPr/>
          </p:nvSpPr>
          <p:spPr>
            <a:xfrm>
              <a:off x="2535910" y="3050714"/>
              <a:ext cx="351378" cy="369332"/>
            </a:xfrm>
            <a:prstGeom prst="rect">
              <a:avLst/>
            </a:prstGeom>
            <a:noFill/>
          </p:spPr>
          <p:txBody>
            <a:bodyPr wrap="none" rtlCol="0">
              <a:spAutoFit/>
            </a:bodyPr>
            <a:lstStyle/>
            <a:p>
              <a:r>
                <a:rPr lang="en-US" dirty="0"/>
                <a:t>C</a:t>
              </a:r>
            </a:p>
          </p:txBody>
        </p:sp>
        <p:sp>
          <p:nvSpPr>
            <p:cNvPr id="130" name="TextBox 129"/>
            <p:cNvSpPr txBox="1"/>
            <p:nvPr/>
          </p:nvSpPr>
          <p:spPr>
            <a:xfrm>
              <a:off x="2803784" y="3050714"/>
              <a:ext cx="325730" cy="369332"/>
            </a:xfrm>
            <a:prstGeom prst="rect">
              <a:avLst/>
            </a:prstGeom>
            <a:noFill/>
          </p:spPr>
          <p:txBody>
            <a:bodyPr wrap="none" rtlCol="0">
              <a:spAutoFit/>
            </a:bodyPr>
            <a:lstStyle/>
            <a:p>
              <a:r>
                <a:rPr lang="en-US" dirty="0"/>
                <a:t>T</a:t>
              </a:r>
            </a:p>
          </p:txBody>
        </p:sp>
        <p:sp>
          <p:nvSpPr>
            <p:cNvPr id="131" name="TextBox 130"/>
            <p:cNvSpPr txBox="1"/>
            <p:nvPr/>
          </p:nvSpPr>
          <p:spPr>
            <a:xfrm>
              <a:off x="3046010" y="3050714"/>
              <a:ext cx="351378" cy="369332"/>
            </a:xfrm>
            <a:prstGeom prst="rect">
              <a:avLst/>
            </a:prstGeom>
            <a:noFill/>
          </p:spPr>
          <p:txBody>
            <a:bodyPr wrap="none" rtlCol="0">
              <a:spAutoFit/>
            </a:bodyPr>
            <a:lstStyle/>
            <a:p>
              <a:r>
                <a:rPr lang="en-US" dirty="0"/>
                <a:t>C</a:t>
              </a:r>
            </a:p>
          </p:txBody>
        </p:sp>
        <p:sp>
          <p:nvSpPr>
            <p:cNvPr id="132" name="TextBox 131"/>
            <p:cNvSpPr txBox="1"/>
            <p:nvPr/>
          </p:nvSpPr>
          <p:spPr>
            <a:xfrm>
              <a:off x="3313884" y="3050714"/>
              <a:ext cx="351378" cy="369332"/>
            </a:xfrm>
            <a:prstGeom prst="rect">
              <a:avLst/>
            </a:prstGeom>
            <a:noFill/>
          </p:spPr>
          <p:txBody>
            <a:bodyPr wrap="none" rtlCol="0">
              <a:spAutoFit/>
            </a:bodyPr>
            <a:lstStyle/>
            <a:p>
              <a:r>
                <a:rPr lang="en-US" dirty="0"/>
                <a:t>A</a:t>
              </a:r>
            </a:p>
          </p:txBody>
        </p:sp>
        <p:sp>
          <p:nvSpPr>
            <p:cNvPr id="133" name="TextBox 132"/>
            <p:cNvSpPr txBox="1"/>
            <p:nvPr/>
          </p:nvSpPr>
          <p:spPr>
            <a:xfrm>
              <a:off x="3581758" y="3050714"/>
              <a:ext cx="325730" cy="369332"/>
            </a:xfrm>
            <a:prstGeom prst="rect">
              <a:avLst/>
            </a:prstGeom>
            <a:noFill/>
          </p:spPr>
          <p:txBody>
            <a:bodyPr wrap="none" rtlCol="0">
              <a:spAutoFit/>
            </a:bodyPr>
            <a:lstStyle/>
            <a:p>
              <a:r>
                <a:rPr lang="en-US" dirty="0"/>
                <a:t>T</a:t>
              </a:r>
            </a:p>
          </p:txBody>
        </p:sp>
        <p:sp>
          <p:nvSpPr>
            <p:cNvPr id="134" name="TextBox 133"/>
            <p:cNvSpPr txBox="1"/>
            <p:nvPr/>
          </p:nvSpPr>
          <p:spPr>
            <a:xfrm>
              <a:off x="3849632" y="3050714"/>
              <a:ext cx="351378" cy="369332"/>
            </a:xfrm>
            <a:prstGeom prst="rect">
              <a:avLst/>
            </a:prstGeom>
            <a:noFill/>
          </p:spPr>
          <p:txBody>
            <a:bodyPr wrap="none" rtlCol="0">
              <a:spAutoFit/>
            </a:bodyPr>
            <a:lstStyle/>
            <a:p>
              <a:r>
                <a:rPr lang="en-US" dirty="0"/>
                <a:t>A</a:t>
              </a:r>
            </a:p>
          </p:txBody>
        </p:sp>
        <p:sp>
          <p:nvSpPr>
            <p:cNvPr id="135" name="TextBox 134"/>
            <p:cNvSpPr txBox="1"/>
            <p:nvPr/>
          </p:nvSpPr>
          <p:spPr>
            <a:xfrm>
              <a:off x="4091858" y="3050714"/>
              <a:ext cx="325730" cy="369332"/>
            </a:xfrm>
            <a:prstGeom prst="rect">
              <a:avLst/>
            </a:prstGeom>
            <a:noFill/>
          </p:spPr>
          <p:txBody>
            <a:bodyPr wrap="none" rtlCol="0">
              <a:spAutoFit/>
            </a:bodyPr>
            <a:lstStyle/>
            <a:p>
              <a:r>
                <a:rPr lang="en-US" dirty="0"/>
                <a:t>T</a:t>
              </a:r>
            </a:p>
          </p:txBody>
        </p:sp>
        <p:sp>
          <p:nvSpPr>
            <p:cNvPr id="136" name="TextBox 135"/>
            <p:cNvSpPr txBox="1"/>
            <p:nvPr/>
          </p:nvSpPr>
          <p:spPr>
            <a:xfrm>
              <a:off x="4334084" y="3050714"/>
              <a:ext cx="325730" cy="369332"/>
            </a:xfrm>
            <a:prstGeom prst="rect">
              <a:avLst/>
            </a:prstGeom>
            <a:noFill/>
          </p:spPr>
          <p:txBody>
            <a:bodyPr wrap="none" rtlCol="0">
              <a:spAutoFit/>
            </a:bodyPr>
            <a:lstStyle/>
            <a:p>
              <a:r>
                <a:rPr lang="en-US" dirty="0"/>
                <a:t>T</a:t>
              </a:r>
            </a:p>
          </p:txBody>
        </p:sp>
        <p:sp>
          <p:nvSpPr>
            <p:cNvPr id="137" name="TextBox 136"/>
            <p:cNvSpPr txBox="1"/>
            <p:nvPr/>
          </p:nvSpPr>
          <p:spPr>
            <a:xfrm>
              <a:off x="4576310" y="3050714"/>
              <a:ext cx="351378" cy="369332"/>
            </a:xfrm>
            <a:prstGeom prst="rect">
              <a:avLst/>
            </a:prstGeom>
            <a:noFill/>
          </p:spPr>
          <p:txBody>
            <a:bodyPr wrap="none" rtlCol="0">
              <a:spAutoFit/>
            </a:bodyPr>
            <a:lstStyle/>
            <a:p>
              <a:r>
                <a:rPr lang="en-US" dirty="0"/>
                <a:t>A</a:t>
              </a:r>
            </a:p>
          </p:txBody>
        </p:sp>
        <p:sp>
          <p:nvSpPr>
            <p:cNvPr id="138" name="TextBox 137"/>
            <p:cNvSpPr txBox="1"/>
            <p:nvPr/>
          </p:nvSpPr>
          <p:spPr>
            <a:xfrm>
              <a:off x="4844184" y="3050714"/>
              <a:ext cx="351378" cy="369332"/>
            </a:xfrm>
            <a:prstGeom prst="rect">
              <a:avLst/>
            </a:prstGeom>
            <a:noFill/>
          </p:spPr>
          <p:txBody>
            <a:bodyPr wrap="none" rtlCol="0">
              <a:spAutoFit/>
            </a:bodyPr>
            <a:lstStyle/>
            <a:p>
              <a:r>
                <a:rPr lang="en-US" dirty="0"/>
                <a:t>A</a:t>
              </a:r>
            </a:p>
          </p:txBody>
        </p:sp>
        <p:sp>
          <p:nvSpPr>
            <p:cNvPr id="139" name="TextBox 138"/>
            <p:cNvSpPr txBox="1"/>
            <p:nvPr/>
          </p:nvSpPr>
          <p:spPr>
            <a:xfrm>
              <a:off x="5112058" y="3050714"/>
              <a:ext cx="325730" cy="369332"/>
            </a:xfrm>
            <a:prstGeom prst="rect">
              <a:avLst/>
            </a:prstGeom>
            <a:noFill/>
          </p:spPr>
          <p:txBody>
            <a:bodyPr wrap="none" rtlCol="0">
              <a:spAutoFit/>
            </a:bodyPr>
            <a:lstStyle/>
            <a:p>
              <a:r>
                <a:rPr lang="en-US" dirty="0"/>
                <a:t>T</a:t>
              </a:r>
            </a:p>
          </p:txBody>
        </p:sp>
        <p:sp>
          <p:nvSpPr>
            <p:cNvPr id="140" name="TextBox 139"/>
            <p:cNvSpPr txBox="1"/>
            <p:nvPr/>
          </p:nvSpPr>
          <p:spPr>
            <a:xfrm>
              <a:off x="5354284" y="3050714"/>
              <a:ext cx="364215" cy="369332"/>
            </a:xfrm>
            <a:prstGeom prst="rect">
              <a:avLst/>
            </a:prstGeom>
            <a:noFill/>
          </p:spPr>
          <p:txBody>
            <a:bodyPr wrap="none" rtlCol="0">
              <a:spAutoFit/>
            </a:bodyPr>
            <a:lstStyle/>
            <a:p>
              <a:r>
                <a:rPr lang="en-US" dirty="0"/>
                <a:t>G</a:t>
              </a:r>
            </a:p>
          </p:txBody>
        </p:sp>
        <p:sp>
          <p:nvSpPr>
            <p:cNvPr id="141" name="TextBox 140"/>
            <p:cNvSpPr txBox="1"/>
            <p:nvPr/>
          </p:nvSpPr>
          <p:spPr>
            <a:xfrm>
              <a:off x="5634995" y="3050714"/>
              <a:ext cx="351378" cy="369332"/>
            </a:xfrm>
            <a:prstGeom prst="rect">
              <a:avLst/>
            </a:prstGeom>
            <a:noFill/>
          </p:spPr>
          <p:txBody>
            <a:bodyPr wrap="none" rtlCol="0">
              <a:spAutoFit/>
            </a:bodyPr>
            <a:lstStyle/>
            <a:p>
              <a:r>
                <a:rPr lang="en-US" dirty="0"/>
                <a:t>C</a:t>
              </a:r>
            </a:p>
          </p:txBody>
        </p:sp>
        <p:sp>
          <p:nvSpPr>
            <p:cNvPr id="142" name="TextBox 141"/>
            <p:cNvSpPr txBox="1"/>
            <p:nvPr/>
          </p:nvSpPr>
          <p:spPr>
            <a:xfrm>
              <a:off x="5902869" y="3050714"/>
              <a:ext cx="351378" cy="369332"/>
            </a:xfrm>
            <a:prstGeom prst="rect">
              <a:avLst/>
            </a:prstGeom>
            <a:noFill/>
          </p:spPr>
          <p:txBody>
            <a:bodyPr wrap="none" rtlCol="0">
              <a:spAutoFit/>
            </a:bodyPr>
            <a:lstStyle/>
            <a:p>
              <a:r>
                <a:rPr lang="en-US" dirty="0"/>
                <a:t>A</a:t>
              </a:r>
            </a:p>
          </p:txBody>
        </p:sp>
        <p:sp>
          <p:nvSpPr>
            <p:cNvPr id="143" name="TextBox 142"/>
            <p:cNvSpPr txBox="1"/>
            <p:nvPr/>
          </p:nvSpPr>
          <p:spPr>
            <a:xfrm>
              <a:off x="6170743" y="3050714"/>
              <a:ext cx="351378" cy="369332"/>
            </a:xfrm>
            <a:prstGeom prst="rect">
              <a:avLst/>
            </a:prstGeom>
            <a:noFill/>
          </p:spPr>
          <p:txBody>
            <a:bodyPr wrap="none" rtlCol="0">
              <a:spAutoFit/>
            </a:bodyPr>
            <a:lstStyle/>
            <a:p>
              <a:r>
                <a:rPr lang="en-US" dirty="0"/>
                <a:t>C</a:t>
              </a:r>
            </a:p>
          </p:txBody>
        </p:sp>
        <p:sp>
          <p:nvSpPr>
            <p:cNvPr id="144" name="TextBox 143"/>
            <p:cNvSpPr txBox="1"/>
            <p:nvPr/>
          </p:nvSpPr>
          <p:spPr>
            <a:xfrm>
              <a:off x="6438617" y="3050714"/>
              <a:ext cx="325730" cy="369332"/>
            </a:xfrm>
            <a:prstGeom prst="rect">
              <a:avLst/>
            </a:prstGeom>
            <a:noFill/>
          </p:spPr>
          <p:txBody>
            <a:bodyPr wrap="none" rtlCol="0">
              <a:spAutoFit/>
            </a:bodyPr>
            <a:lstStyle/>
            <a:p>
              <a:r>
                <a:rPr lang="en-US" dirty="0"/>
                <a:t>T</a:t>
              </a:r>
            </a:p>
          </p:txBody>
        </p:sp>
        <p:sp>
          <p:nvSpPr>
            <p:cNvPr id="145" name="TextBox 144"/>
            <p:cNvSpPr txBox="1"/>
            <p:nvPr/>
          </p:nvSpPr>
          <p:spPr>
            <a:xfrm>
              <a:off x="6680843" y="3050714"/>
              <a:ext cx="351378" cy="369332"/>
            </a:xfrm>
            <a:prstGeom prst="rect">
              <a:avLst/>
            </a:prstGeom>
            <a:noFill/>
          </p:spPr>
          <p:txBody>
            <a:bodyPr wrap="none" rtlCol="0">
              <a:spAutoFit/>
            </a:bodyPr>
            <a:lstStyle/>
            <a:p>
              <a:r>
                <a:rPr lang="en-US" dirty="0"/>
                <a:t>A</a:t>
              </a:r>
            </a:p>
          </p:txBody>
        </p:sp>
        <p:sp>
          <p:nvSpPr>
            <p:cNvPr id="146" name="TextBox 145"/>
            <p:cNvSpPr txBox="1"/>
            <p:nvPr/>
          </p:nvSpPr>
          <p:spPr>
            <a:xfrm>
              <a:off x="6948717" y="3050714"/>
              <a:ext cx="364215" cy="369332"/>
            </a:xfrm>
            <a:prstGeom prst="rect">
              <a:avLst/>
            </a:prstGeom>
            <a:noFill/>
          </p:spPr>
          <p:txBody>
            <a:bodyPr wrap="none" rtlCol="0">
              <a:spAutoFit/>
            </a:bodyPr>
            <a:lstStyle/>
            <a:p>
              <a:r>
                <a:rPr lang="en-US" dirty="0"/>
                <a:t>A</a:t>
              </a:r>
            </a:p>
          </p:txBody>
        </p:sp>
        <p:sp>
          <p:nvSpPr>
            <p:cNvPr id="147" name="TextBox 146"/>
            <p:cNvSpPr txBox="1"/>
            <p:nvPr/>
          </p:nvSpPr>
          <p:spPr>
            <a:xfrm>
              <a:off x="7229428" y="3050714"/>
              <a:ext cx="351378" cy="369332"/>
            </a:xfrm>
            <a:prstGeom prst="rect">
              <a:avLst/>
            </a:prstGeom>
            <a:noFill/>
          </p:spPr>
          <p:txBody>
            <a:bodyPr wrap="none" rtlCol="0">
              <a:spAutoFit/>
            </a:bodyPr>
            <a:lstStyle/>
            <a:p>
              <a:r>
                <a:rPr lang="en-US" dirty="0"/>
                <a:t>A</a:t>
              </a:r>
            </a:p>
          </p:txBody>
        </p:sp>
        <p:sp>
          <p:nvSpPr>
            <p:cNvPr id="148" name="TextBox 147"/>
            <p:cNvSpPr txBox="1"/>
            <p:nvPr/>
          </p:nvSpPr>
          <p:spPr>
            <a:xfrm>
              <a:off x="7497302" y="3050714"/>
              <a:ext cx="351378" cy="369332"/>
            </a:xfrm>
            <a:prstGeom prst="rect">
              <a:avLst/>
            </a:prstGeom>
            <a:noFill/>
          </p:spPr>
          <p:txBody>
            <a:bodyPr wrap="none" rtlCol="0">
              <a:spAutoFit/>
            </a:bodyPr>
            <a:lstStyle/>
            <a:p>
              <a:r>
                <a:rPr lang="en-US" dirty="0"/>
                <a:t>A</a:t>
              </a:r>
            </a:p>
          </p:txBody>
        </p:sp>
        <p:sp>
          <p:nvSpPr>
            <p:cNvPr id="149" name="TextBox 148"/>
            <p:cNvSpPr txBox="1"/>
            <p:nvPr/>
          </p:nvSpPr>
          <p:spPr>
            <a:xfrm>
              <a:off x="7765176" y="3050714"/>
              <a:ext cx="364215" cy="369332"/>
            </a:xfrm>
            <a:prstGeom prst="rect">
              <a:avLst/>
            </a:prstGeom>
            <a:noFill/>
          </p:spPr>
          <p:txBody>
            <a:bodyPr wrap="none" rtlCol="0">
              <a:spAutoFit/>
            </a:bodyPr>
            <a:lstStyle/>
            <a:p>
              <a:r>
                <a:rPr lang="en-US" dirty="0"/>
                <a:t>G</a:t>
              </a:r>
            </a:p>
          </p:txBody>
        </p:sp>
        <p:sp>
          <p:nvSpPr>
            <p:cNvPr id="150" name="TextBox 149"/>
            <p:cNvSpPr txBox="1"/>
            <p:nvPr/>
          </p:nvSpPr>
          <p:spPr>
            <a:xfrm>
              <a:off x="8033050" y="3050714"/>
              <a:ext cx="364215" cy="369332"/>
            </a:xfrm>
            <a:prstGeom prst="rect">
              <a:avLst/>
            </a:prstGeom>
            <a:noFill/>
          </p:spPr>
          <p:txBody>
            <a:bodyPr wrap="none" rtlCol="0">
              <a:spAutoFit/>
            </a:bodyPr>
            <a:lstStyle/>
            <a:p>
              <a:r>
                <a:rPr lang="en-US" dirty="0"/>
                <a:t>G</a:t>
              </a:r>
            </a:p>
          </p:txBody>
        </p:sp>
        <p:sp>
          <p:nvSpPr>
            <p:cNvPr id="151" name="TextBox 150"/>
            <p:cNvSpPr txBox="1"/>
            <p:nvPr/>
          </p:nvSpPr>
          <p:spPr>
            <a:xfrm>
              <a:off x="8313774" y="3053428"/>
              <a:ext cx="364215" cy="369332"/>
            </a:xfrm>
            <a:prstGeom prst="rect">
              <a:avLst/>
            </a:prstGeom>
            <a:noFill/>
          </p:spPr>
          <p:txBody>
            <a:bodyPr wrap="none" rtlCol="0">
              <a:spAutoFit/>
            </a:bodyPr>
            <a:lstStyle/>
            <a:p>
              <a:r>
                <a:rPr lang="en-US" dirty="0"/>
                <a:t>G</a:t>
              </a:r>
            </a:p>
          </p:txBody>
        </p:sp>
      </p:grpSp>
      <p:grpSp>
        <p:nvGrpSpPr>
          <p:cNvPr id="152" name="Group 151"/>
          <p:cNvGrpSpPr/>
          <p:nvPr/>
        </p:nvGrpSpPr>
        <p:grpSpPr>
          <a:xfrm>
            <a:off x="635092" y="1916832"/>
            <a:ext cx="8042897" cy="372046"/>
            <a:chOff x="635092" y="3050714"/>
            <a:chExt cx="8042897" cy="372046"/>
          </a:xfrm>
        </p:grpSpPr>
        <p:sp>
          <p:nvSpPr>
            <p:cNvPr id="153" name="TextBox 152"/>
            <p:cNvSpPr txBox="1"/>
            <p:nvPr/>
          </p:nvSpPr>
          <p:spPr>
            <a:xfrm>
              <a:off x="635092" y="3050714"/>
              <a:ext cx="351378" cy="369332"/>
            </a:xfrm>
            <a:prstGeom prst="rect">
              <a:avLst/>
            </a:prstGeom>
            <a:noFill/>
          </p:spPr>
          <p:txBody>
            <a:bodyPr wrap="none" rtlCol="0">
              <a:spAutoFit/>
            </a:bodyPr>
            <a:lstStyle/>
            <a:p>
              <a:r>
                <a:rPr lang="en-US" dirty="0"/>
                <a:t>A</a:t>
              </a:r>
            </a:p>
          </p:txBody>
        </p:sp>
        <p:sp>
          <p:nvSpPr>
            <p:cNvPr id="154" name="TextBox 153"/>
            <p:cNvSpPr txBox="1"/>
            <p:nvPr/>
          </p:nvSpPr>
          <p:spPr>
            <a:xfrm>
              <a:off x="902966" y="3050714"/>
              <a:ext cx="364215" cy="369332"/>
            </a:xfrm>
            <a:prstGeom prst="rect">
              <a:avLst/>
            </a:prstGeom>
            <a:noFill/>
          </p:spPr>
          <p:txBody>
            <a:bodyPr wrap="none" rtlCol="0">
              <a:spAutoFit/>
            </a:bodyPr>
            <a:lstStyle/>
            <a:p>
              <a:r>
                <a:rPr lang="en-US" dirty="0"/>
                <a:t>C</a:t>
              </a:r>
            </a:p>
          </p:txBody>
        </p:sp>
        <p:sp>
          <p:nvSpPr>
            <p:cNvPr id="155" name="TextBox 154"/>
            <p:cNvSpPr txBox="1"/>
            <p:nvPr/>
          </p:nvSpPr>
          <p:spPr>
            <a:xfrm>
              <a:off x="1183677" y="3050714"/>
              <a:ext cx="364215" cy="369332"/>
            </a:xfrm>
            <a:prstGeom prst="rect">
              <a:avLst/>
            </a:prstGeom>
            <a:noFill/>
          </p:spPr>
          <p:txBody>
            <a:bodyPr wrap="none" rtlCol="0">
              <a:spAutoFit/>
            </a:bodyPr>
            <a:lstStyle/>
            <a:p>
              <a:r>
                <a:rPr lang="en-US" dirty="0"/>
                <a:t>G</a:t>
              </a:r>
            </a:p>
          </p:txBody>
        </p:sp>
        <p:sp>
          <p:nvSpPr>
            <p:cNvPr id="156" name="TextBox 155"/>
            <p:cNvSpPr txBox="1"/>
            <p:nvPr/>
          </p:nvSpPr>
          <p:spPr>
            <a:xfrm>
              <a:off x="1464388" y="3050714"/>
              <a:ext cx="325730" cy="369332"/>
            </a:xfrm>
            <a:prstGeom prst="rect">
              <a:avLst/>
            </a:prstGeom>
            <a:noFill/>
          </p:spPr>
          <p:txBody>
            <a:bodyPr wrap="none" rtlCol="0">
              <a:spAutoFit/>
            </a:bodyPr>
            <a:lstStyle/>
            <a:p>
              <a:r>
                <a:rPr lang="en-US" dirty="0"/>
                <a:t>T</a:t>
              </a:r>
            </a:p>
          </p:txBody>
        </p:sp>
        <p:sp>
          <p:nvSpPr>
            <p:cNvPr id="157" name="TextBox 156"/>
            <p:cNvSpPr txBox="1"/>
            <p:nvPr/>
          </p:nvSpPr>
          <p:spPr>
            <a:xfrm>
              <a:off x="1706614" y="3050714"/>
              <a:ext cx="351378" cy="369332"/>
            </a:xfrm>
            <a:prstGeom prst="rect">
              <a:avLst/>
            </a:prstGeom>
            <a:noFill/>
          </p:spPr>
          <p:txBody>
            <a:bodyPr wrap="none" rtlCol="0">
              <a:spAutoFit/>
            </a:bodyPr>
            <a:lstStyle/>
            <a:p>
              <a:r>
                <a:rPr lang="en-US" dirty="0"/>
                <a:t>A</a:t>
              </a:r>
            </a:p>
          </p:txBody>
        </p:sp>
        <p:sp>
          <p:nvSpPr>
            <p:cNvPr id="158" name="TextBox 157"/>
            <p:cNvSpPr txBox="1"/>
            <p:nvPr/>
          </p:nvSpPr>
          <p:spPr>
            <a:xfrm>
              <a:off x="2255199" y="3050714"/>
              <a:ext cx="325730" cy="369332"/>
            </a:xfrm>
            <a:prstGeom prst="rect">
              <a:avLst/>
            </a:prstGeom>
            <a:solidFill>
              <a:srgbClr val="FFFFFF"/>
            </a:solidFill>
          </p:spPr>
          <p:txBody>
            <a:bodyPr wrap="none" rtlCol="0">
              <a:spAutoFit/>
            </a:bodyPr>
            <a:lstStyle/>
            <a:p>
              <a:r>
                <a:rPr lang="en-US" dirty="0"/>
                <a:t>T</a:t>
              </a:r>
            </a:p>
          </p:txBody>
        </p:sp>
        <p:sp>
          <p:nvSpPr>
            <p:cNvPr id="159" name="TextBox 158"/>
            <p:cNvSpPr txBox="1"/>
            <p:nvPr/>
          </p:nvSpPr>
          <p:spPr>
            <a:xfrm>
              <a:off x="1974488" y="3050714"/>
              <a:ext cx="364215" cy="369332"/>
            </a:xfrm>
            <a:prstGeom prst="rect">
              <a:avLst/>
            </a:prstGeom>
            <a:noFill/>
          </p:spPr>
          <p:txBody>
            <a:bodyPr wrap="none" rtlCol="0">
              <a:spAutoFit/>
            </a:bodyPr>
            <a:lstStyle/>
            <a:p>
              <a:r>
                <a:rPr lang="en-US" dirty="0"/>
                <a:t>G</a:t>
              </a:r>
            </a:p>
          </p:txBody>
        </p:sp>
        <p:sp>
          <p:nvSpPr>
            <p:cNvPr id="160" name="TextBox 159"/>
            <p:cNvSpPr txBox="1"/>
            <p:nvPr/>
          </p:nvSpPr>
          <p:spPr>
            <a:xfrm>
              <a:off x="2535910" y="3050714"/>
              <a:ext cx="351378" cy="369332"/>
            </a:xfrm>
            <a:prstGeom prst="rect">
              <a:avLst/>
            </a:prstGeom>
            <a:noFill/>
          </p:spPr>
          <p:txBody>
            <a:bodyPr wrap="none" rtlCol="0">
              <a:spAutoFit/>
            </a:bodyPr>
            <a:lstStyle/>
            <a:p>
              <a:r>
                <a:rPr lang="en-US" dirty="0"/>
                <a:t>C</a:t>
              </a:r>
            </a:p>
          </p:txBody>
        </p:sp>
        <p:sp>
          <p:nvSpPr>
            <p:cNvPr id="161" name="TextBox 160"/>
            <p:cNvSpPr txBox="1"/>
            <p:nvPr/>
          </p:nvSpPr>
          <p:spPr>
            <a:xfrm>
              <a:off x="2803784" y="3050714"/>
              <a:ext cx="325730" cy="369332"/>
            </a:xfrm>
            <a:prstGeom prst="rect">
              <a:avLst/>
            </a:prstGeom>
            <a:noFill/>
          </p:spPr>
          <p:txBody>
            <a:bodyPr wrap="none" rtlCol="0">
              <a:spAutoFit/>
            </a:bodyPr>
            <a:lstStyle/>
            <a:p>
              <a:r>
                <a:rPr lang="en-US" dirty="0"/>
                <a:t>T</a:t>
              </a:r>
            </a:p>
          </p:txBody>
        </p:sp>
        <p:sp>
          <p:nvSpPr>
            <p:cNvPr id="162" name="TextBox 161"/>
            <p:cNvSpPr txBox="1"/>
            <p:nvPr/>
          </p:nvSpPr>
          <p:spPr>
            <a:xfrm>
              <a:off x="3046010" y="3050714"/>
              <a:ext cx="351378" cy="369332"/>
            </a:xfrm>
            <a:prstGeom prst="rect">
              <a:avLst/>
            </a:prstGeom>
            <a:noFill/>
          </p:spPr>
          <p:txBody>
            <a:bodyPr wrap="none" rtlCol="0">
              <a:spAutoFit/>
            </a:bodyPr>
            <a:lstStyle/>
            <a:p>
              <a:r>
                <a:rPr lang="en-US" dirty="0"/>
                <a:t>C</a:t>
              </a:r>
            </a:p>
          </p:txBody>
        </p:sp>
        <p:sp>
          <p:nvSpPr>
            <p:cNvPr id="163" name="TextBox 162"/>
            <p:cNvSpPr txBox="1"/>
            <p:nvPr/>
          </p:nvSpPr>
          <p:spPr>
            <a:xfrm>
              <a:off x="3313884" y="3050714"/>
              <a:ext cx="351378" cy="369332"/>
            </a:xfrm>
            <a:prstGeom prst="rect">
              <a:avLst/>
            </a:prstGeom>
            <a:noFill/>
          </p:spPr>
          <p:txBody>
            <a:bodyPr wrap="none" rtlCol="0">
              <a:spAutoFit/>
            </a:bodyPr>
            <a:lstStyle/>
            <a:p>
              <a:r>
                <a:rPr lang="en-US" dirty="0"/>
                <a:t>A</a:t>
              </a:r>
            </a:p>
          </p:txBody>
        </p:sp>
        <p:sp>
          <p:nvSpPr>
            <p:cNvPr id="164" name="TextBox 163"/>
            <p:cNvSpPr txBox="1"/>
            <p:nvPr/>
          </p:nvSpPr>
          <p:spPr>
            <a:xfrm>
              <a:off x="3581758" y="3050714"/>
              <a:ext cx="351378" cy="369332"/>
            </a:xfrm>
            <a:prstGeom prst="rect">
              <a:avLst/>
            </a:prstGeom>
            <a:noFill/>
          </p:spPr>
          <p:txBody>
            <a:bodyPr wrap="none" rtlCol="0">
              <a:spAutoFit/>
            </a:bodyPr>
            <a:lstStyle/>
            <a:p>
              <a:r>
                <a:rPr lang="en-US" dirty="0"/>
                <a:t>A</a:t>
              </a:r>
            </a:p>
          </p:txBody>
        </p:sp>
        <p:sp>
          <p:nvSpPr>
            <p:cNvPr id="165" name="TextBox 164"/>
            <p:cNvSpPr txBox="1"/>
            <p:nvPr/>
          </p:nvSpPr>
          <p:spPr>
            <a:xfrm>
              <a:off x="3849632" y="3050714"/>
              <a:ext cx="325730" cy="369332"/>
            </a:xfrm>
            <a:prstGeom prst="rect">
              <a:avLst/>
            </a:prstGeom>
            <a:noFill/>
          </p:spPr>
          <p:txBody>
            <a:bodyPr wrap="none" rtlCol="0">
              <a:spAutoFit/>
            </a:bodyPr>
            <a:lstStyle/>
            <a:p>
              <a:r>
                <a:rPr lang="en-US" dirty="0"/>
                <a:t>T</a:t>
              </a:r>
            </a:p>
          </p:txBody>
        </p:sp>
        <p:sp>
          <p:nvSpPr>
            <p:cNvPr id="166" name="TextBox 165"/>
            <p:cNvSpPr txBox="1"/>
            <p:nvPr/>
          </p:nvSpPr>
          <p:spPr>
            <a:xfrm>
              <a:off x="4091858" y="3050714"/>
              <a:ext cx="325730" cy="369332"/>
            </a:xfrm>
            <a:prstGeom prst="rect">
              <a:avLst/>
            </a:prstGeom>
            <a:noFill/>
          </p:spPr>
          <p:txBody>
            <a:bodyPr wrap="none" rtlCol="0">
              <a:spAutoFit/>
            </a:bodyPr>
            <a:lstStyle/>
            <a:p>
              <a:r>
                <a:rPr lang="en-US" dirty="0"/>
                <a:t>T</a:t>
              </a:r>
            </a:p>
          </p:txBody>
        </p:sp>
        <p:sp>
          <p:nvSpPr>
            <p:cNvPr id="167" name="TextBox 166"/>
            <p:cNvSpPr txBox="1"/>
            <p:nvPr/>
          </p:nvSpPr>
          <p:spPr>
            <a:xfrm>
              <a:off x="4334084" y="3050714"/>
              <a:ext cx="325730" cy="369332"/>
            </a:xfrm>
            <a:prstGeom prst="rect">
              <a:avLst/>
            </a:prstGeom>
            <a:noFill/>
          </p:spPr>
          <p:txBody>
            <a:bodyPr wrap="none" rtlCol="0">
              <a:spAutoFit/>
            </a:bodyPr>
            <a:lstStyle/>
            <a:p>
              <a:r>
                <a:rPr lang="en-US" dirty="0"/>
                <a:t>T</a:t>
              </a:r>
            </a:p>
          </p:txBody>
        </p:sp>
        <p:sp>
          <p:nvSpPr>
            <p:cNvPr id="168" name="TextBox 167"/>
            <p:cNvSpPr txBox="1"/>
            <p:nvPr/>
          </p:nvSpPr>
          <p:spPr>
            <a:xfrm>
              <a:off x="4576310" y="3050714"/>
              <a:ext cx="351378" cy="369332"/>
            </a:xfrm>
            <a:prstGeom prst="rect">
              <a:avLst/>
            </a:prstGeom>
            <a:noFill/>
          </p:spPr>
          <p:txBody>
            <a:bodyPr wrap="none" rtlCol="0">
              <a:spAutoFit/>
            </a:bodyPr>
            <a:lstStyle/>
            <a:p>
              <a:r>
                <a:rPr lang="en-US" dirty="0"/>
                <a:t>A</a:t>
              </a:r>
            </a:p>
          </p:txBody>
        </p:sp>
        <p:sp>
          <p:nvSpPr>
            <p:cNvPr id="169" name="TextBox 168"/>
            <p:cNvSpPr txBox="1"/>
            <p:nvPr/>
          </p:nvSpPr>
          <p:spPr>
            <a:xfrm>
              <a:off x="4844184" y="3050714"/>
              <a:ext cx="351378" cy="369332"/>
            </a:xfrm>
            <a:prstGeom prst="rect">
              <a:avLst/>
            </a:prstGeom>
            <a:noFill/>
          </p:spPr>
          <p:txBody>
            <a:bodyPr wrap="none" rtlCol="0">
              <a:spAutoFit/>
            </a:bodyPr>
            <a:lstStyle/>
            <a:p>
              <a:r>
                <a:rPr lang="en-US" dirty="0"/>
                <a:t>A</a:t>
              </a:r>
            </a:p>
          </p:txBody>
        </p:sp>
        <p:sp>
          <p:nvSpPr>
            <p:cNvPr id="170" name="TextBox 169"/>
            <p:cNvSpPr txBox="1"/>
            <p:nvPr/>
          </p:nvSpPr>
          <p:spPr>
            <a:xfrm>
              <a:off x="5112058" y="3050714"/>
              <a:ext cx="325730" cy="369332"/>
            </a:xfrm>
            <a:prstGeom prst="rect">
              <a:avLst/>
            </a:prstGeom>
            <a:noFill/>
          </p:spPr>
          <p:txBody>
            <a:bodyPr wrap="none" rtlCol="0">
              <a:spAutoFit/>
            </a:bodyPr>
            <a:lstStyle/>
            <a:p>
              <a:r>
                <a:rPr lang="en-US" dirty="0"/>
                <a:t>T</a:t>
              </a:r>
            </a:p>
          </p:txBody>
        </p:sp>
        <p:sp>
          <p:nvSpPr>
            <p:cNvPr id="171" name="TextBox 170"/>
            <p:cNvSpPr txBox="1"/>
            <p:nvPr/>
          </p:nvSpPr>
          <p:spPr>
            <a:xfrm>
              <a:off x="5354284" y="3050714"/>
              <a:ext cx="364215" cy="369332"/>
            </a:xfrm>
            <a:prstGeom prst="rect">
              <a:avLst/>
            </a:prstGeom>
            <a:noFill/>
          </p:spPr>
          <p:txBody>
            <a:bodyPr wrap="none" rtlCol="0">
              <a:spAutoFit/>
            </a:bodyPr>
            <a:lstStyle/>
            <a:p>
              <a:r>
                <a:rPr lang="en-US" dirty="0"/>
                <a:t>G</a:t>
              </a:r>
            </a:p>
          </p:txBody>
        </p:sp>
        <p:sp>
          <p:nvSpPr>
            <p:cNvPr id="172" name="TextBox 171"/>
            <p:cNvSpPr txBox="1"/>
            <p:nvPr/>
          </p:nvSpPr>
          <p:spPr>
            <a:xfrm>
              <a:off x="5634995" y="3050714"/>
              <a:ext cx="351378" cy="369332"/>
            </a:xfrm>
            <a:prstGeom prst="rect">
              <a:avLst/>
            </a:prstGeom>
            <a:noFill/>
          </p:spPr>
          <p:txBody>
            <a:bodyPr wrap="none" rtlCol="0">
              <a:spAutoFit/>
            </a:bodyPr>
            <a:lstStyle/>
            <a:p>
              <a:r>
                <a:rPr lang="en-US" dirty="0"/>
                <a:t>C</a:t>
              </a:r>
            </a:p>
          </p:txBody>
        </p:sp>
        <p:sp>
          <p:nvSpPr>
            <p:cNvPr id="173" name="TextBox 172"/>
            <p:cNvSpPr txBox="1"/>
            <p:nvPr/>
          </p:nvSpPr>
          <p:spPr>
            <a:xfrm>
              <a:off x="5902869" y="3050714"/>
              <a:ext cx="351378" cy="369332"/>
            </a:xfrm>
            <a:prstGeom prst="rect">
              <a:avLst/>
            </a:prstGeom>
            <a:noFill/>
          </p:spPr>
          <p:txBody>
            <a:bodyPr wrap="none" rtlCol="0">
              <a:spAutoFit/>
            </a:bodyPr>
            <a:lstStyle/>
            <a:p>
              <a:r>
                <a:rPr lang="en-US" dirty="0"/>
                <a:t>A</a:t>
              </a:r>
            </a:p>
          </p:txBody>
        </p:sp>
        <p:sp>
          <p:nvSpPr>
            <p:cNvPr id="174" name="TextBox 173"/>
            <p:cNvSpPr txBox="1"/>
            <p:nvPr/>
          </p:nvSpPr>
          <p:spPr>
            <a:xfrm>
              <a:off x="6170743" y="3050714"/>
              <a:ext cx="351378" cy="369332"/>
            </a:xfrm>
            <a:prstGeom prst="rect">
              <a:avLst/>
            </a:prstGeom>
            <a:noFill/>
          </p:spPr>
          <p:txBody>
            <a:bodyPr wrap="none" rtlCol="0">
              <a:spAutoFit/>
            </a:bodyPr>
            <a:lstStyle/>
            <a:p>
              <a:r>
                <a:rPr lang="en-US" dirty="0"/>
                <a:t>C</a:t>
              </a:r>
            </a:p>
          </p:txBody>
        </p:sp>
        <p:sp>
          <p:nvSpPr>
            <p:cNvPr id="175" name="TextBox 174"/>
            <p:cNvSpPr txBox="1"/>
            <p:nvPr/>
          </p:nvSpPr>
          <p:spPr>
            <a:xfrm>
              <a:off x="6438617" y="3050714"/>
              <a:ext cx="325730" cy="369332"/>
            </a:xfrm>
            <a:prstGeom prst="rect">
              <a:avLst/>
            </a:prstGeom>
            <a:noFill/>
          </p:spPr>
          <p:txBody>
            <a:bodyPr wrap="none" rtlCol="0">
              <a:spAutoFit/>
            </a:bodyPr>
            <a:lstStyle/>
            <a:p>
              <a:r>
                <a:rPr lang="en-US" dirty="0"/>
                <a:t>T</a:t>
              </a:r>
            </a:p>
          </p:txBody>
        </p:sp>
        <p:sp>
          <p:nvSpPr>
            <p:cNvPr id="176" name="TextBox 175"/>
            <p:cNvSpPr txBox="1"/>
            <p:nvPr/>
          </p:nvSpPr>
          <p:spPr>
            <a:xfrm>
              <a:off x="6680843" y="3050714"/>
              <a:ext cx="351378" cy="369332"/>
            </a:xfrm>
            <a:prstGeom prst="rect">
              <a:avLst/>
            </a:prstGeom>
            <a:noFill/>
          </p:spPr>
          <p:txBody>
            <a:bodyPr wrap="none" rtlCol="0">
              <a:spAutoFit/>
            </a:bodyPr>
            <a:lstStyle/>
            <a:p>
              <a:r>
                <a:rPr lang="en-US" dirty="0"/>
                <a:t>A</a:t>
              </a:r>
            </a:p>
          </p:txBody>
        </p:sp>
        <p:sp>
          <p:nvSpPr>
            <p:cNvPr id="177" name="TextBox 176"/>
            <p:cNvSpPr txBox="1"/>
            <p:nvPr/>
          </p:nvSpPr>
          <p:spPr>
            <a:xfrm>
              <a:off x="6948717" y="3050714"/>
              <a:ext cx="364215" cy="369332"/>
            </a:xfrm>
            <a:prstGeom prst="rect">
              <a:avLst/>
            </a:prstGeom>
            <a:noFill/>
          </p:spPr>
          <p:txBody>
            <a:bodyPr wrap="none" rtlCol="0">
              <a:spAutoFit/>
            </a:bodyPr>
            <a:lstStyle/>
            <a:p>
              <a:r>
                <a:rPr lang="en-US" dirty="0"/>
                <a:t>G</a:t>
              </a:r>
            </a:p>
          </p:txBody>
        </p:sp>
        <p:sp>
          <p:nvSpPr>
            <p:cNvPr id="178" name="TextBox 177"/>
            <p:cNvSpPr txBox="1"/>
            <p:nvPr/>
          </p:nvSpPr>
          <p:spPr>
            <a:xfrm>
              <a:off x="7229428" y="3050714"/>
              <a:ext cx="351378" cy="369332"/>
            </a:xfrm>
            <a:prstGeom prst="rect">
              <a:avLst/>
            </a:prstGeom>
            <a:noFill/>
          </p:spPr>
          <p:txBody>
            <a:bodyPr wrap="none" rtlCol="0">
              <a:spAutoFit/>
            </a:bodyPr>
            <a:lstStyle/>
            <a:p>
              <a:r>
                <a:rPr lang="en-US" dirty="0"/>
                <a:t>A</a:t>
              </a:r>
            </a:p>
          </p:txBody>
        </p:sp>
        <p:sp>
          <p:nvSpPr>
            <p:cNvPr id="179" name="TextBox 178"/>
            <p:cNvSpPr txBox="1"/>
            <p:nvPr/>
          </p:nvSpPr>
          <p:spPr>
            <a:xfrm>
              <a:off x="7497302" y="3050714"/>
              <a:ext cx="351378" cy="369332"/>
            </a:xfrm>
            <a:prstGeom prst="rect">
              <a:avLst/>
            </a:prstGeom>
            <a:noFill/>
          </p:spPr>
          <p:txBody>
            <a:bodyPr wrap="none" rtlCol="0">
              <a:spAutoFit/>
            </a:bodyPr>
            <a:lstStyle/>
            <a:p>
              <a:r>
                <a:rPr lang="en-US" dirty="0"/>
                <a:t>A</a:t>
              </a:r>
            </a:p>
          </p:txBody>
        </p:sp>
        <p:sp>
          <p:nvSpPr>
            <p:cNvPr id="180" name="TextBox 179"/>
            <p:cNvSpPr txBox="1"/>
            <p:nvPr/>
          </p:nvSpPr>
          <p:spPr>
            <a:xfrm>
              <a:off x="7765176" y="3050714"/>
              <a:ext cx="351378" cy="369332"/>
            </a:xfrm>
            <a:prstGeom prst="rect">
              <a:avLst/>
            </a:prstGeom>
            <a:noFill/>
          </p:spPr>
          <p:txBody>
            <a:bodyPr wrap="none" rtlCol="0">
              <a:spAutoFit/>
            </a:bodyPr>
            <a:lstStyle/>
            <a:p>
              <a:r>
                <a:rPr lang="en-US" dirty="0"/>
                <a:t>C</a:t>
              </a:r>
            </a:p>
          </p:txBody>
        </p:sp>
        <p:sp>
          <p:nvSpPr>
            <p:cNvPr id="181" name="TextBox 180"/>
            <p:cNvSpPr txBox="1"/>
            <p:nvPr/>
          </p:nvSpPr>
          <p:spPr>
            <a:xfrm>
              <a:off x="8033050" y="3050714"/>
              <a:ext cx="364215" cy="369332"/>
            </a:xfrm>
            <a:prstGeom prst="rect">
              <a:avLst/>
            </a:prstGeom>
            <a:noFill/>
          </p:spPr>
          <p:txBody>
            <a:bodyPr wrap="none" rtlCol="0">
              <a:spAutoFit/>
            </a:bodyPr>
            <a:lstStyle/>
            <a:p>
              <a:r>
                <a:rPr lang="en-US" dirty="0"/>
                <a:t>G</a:t>
              </a:r>
            </a:p>
          </p:txBody>
        </p:sp>
        <p:sp>
          <p:nvSpPr>
            <p:cNvPr id="182" name="TextBox 181"/>
            <p:cNvSpPr txBox="1"/>
            <p:nvPr/>
          </p:nvSpPr>
          <p:spPr>
            <a:xfrm>
              <a:off x="8313774" y="3053428"/>
              <a:ext cx="364215" cy="369332"/>
            </a:xfrm>
            <a:prstGeom prst="rect">
              <a:avLst/>
            </a:prstGeom>
            <a:noFill/>
          </p:spPr>
          <p:txBody>
            <a:bodyPr wrap="none" rtlCol="0">
              <a:spAutoFit/>
            </a:bodyPr>
            <a:lstStyle/>
            <a:p>
              <a:r>
                <a:rPr lang="en-US" dirty="0"/>
                <a:t>G</a:t>
              </a:r>
            </a:p>
          </p:txBody>
        </p:sp>
      </p:grpSp>
      <p:sp>
        <p:nvSpPr>
          <p:cNvPr id="183" name="TextBox 182"/>
          <p:cNvSpPr txBox="1"/>
          <p:nvPr/>
        </p:nvSpPr>
        <p:spPr>
          <a:xfrm>
            <a:off x="279583" y="3705026"/>
            <a:ext cx="2515420" cy="369332"/>
          </a:xfrm>
          <a:prstGeom prst="rect">
            <a:avLst/>
          </a:prstGeom>
          <a:solidFill>
            <a:schemeClr val="bg1">
              <a:lumMod val="85000"/>
            </a:schemeClr>
          </a:solidFill>
        </p:spPr>
        <p:txBody>
          <a:bodyPr wrap="none" rtlCol="0">
            <a:spAutoFit/>
          </a:bodyPr>
          <a:lstStyle/>
          <a:p>
            <a:r>
              <a:rPr lang="en-US" dirty="0"/>
              <a:t>Bob’s Normal Genome</a:t>
            </a:r>
          </a:p>
        </p:txBody>
      </p:sp>
      <p:grpSp>
        <p:nvGrpSpPr>
          <p:cNvPr id="184" name="Group 183"/>
          <p:cNvGrpSpPr/>
          <p:nvPr/>
        </p:nvGrpSpPr>
        <p:grpSpPr>
          <a:xfrm>
            <a:off x="633559" y="4137074"/>
            <a:ext cx="8042897" cy="372046"/>
            <a:chOff x="635092" y="3050714"/>
            <a:chExt cx="8042897" cy="372046"/>
          </a:xfrm>
        </p:grpSpPr>
        <p:sp>
          <p:nvSpPr>
            <p:cNvPr id="185" name="TextBox 184"/>
            <p:cNvSpPr txBox="1"/>
            <p:nvPr/>
          </p:nvSpPr>
          <p:spPr>
            <a:xfrm>
              <a:off x="635092" y="3050714"/>
              <a:ext cx="351378" cy="369332"/>
            </a:xfrm>
            <a:prstGeom prst="rect">
              <a:avLst/>
            </a:prstGeom>
            <a:noFill/>
          </p:spPr>
          <p:txBody>
            <a:bodyPr wrap="none" rtlCol="0">
              <a:spAutoFit/>
            </a:bodyPr>
            <a:lstStyle/>
            <a:p>
              <a:r>
                <a:rPr lang="en-US" dirty="0"/>
                <a:t>A</a:t>
              </a:r>
            </a:p>
          </p:txBody>
        </p:sp>
        <p:sp>
          <p:nvSpPr>
            <p:cNvPr id="186" name="TextBox 185"/>
            <p:cNvSpPr txBox="1"/>
            <p:nvPr/>
          </p:nvSpPr>
          <p:spPr>
            <a:xfrm>
              <a:off x="902966" y="3050714"/>
              <a:ext cx="364215" cy="369332"/>
            </a:xfrm>
            <a:prstGeom prst="rect">
              <a:avLst/>
            </a:prstGeom>
            <a:solidFill>
              <a:srgbClr val="FFFFFF"/>
            </a:solidFill>
          </p:spPr>
          <p:txBody>
            <a:bodyPr wrap="none" rtlCol="0">
              <a:spAutoFit/>
            </a:bodyPr>
            <a:lstStyle/>
            <a:p>
              <a:r>
                <a:rPr lang="en-US" dirty="0"/>
                <a:t>G</a:t>
              </a:r>
            </a:p>
          </p:txBody>
        </p:sp>
        <p:sp>
          <p:nvSpPr>
            <p:cNvPr id="187" name="TextBox 186"/>
            <p:cNvSpPr txBox="1"/>
            <p:nvPr/>
          </p:nvSpPr>
          <p:spPr>
            <a:xfrm>
              <a:off x="1183677" y="3050714"/>
              <a:ext cx="364215" cy="369332"/>
            </a:xfrm>
            <a:prstGeom prst="rect">
              <a:avLst/>
            </a:prstGeom>
            <a:noFill/>
          </p:spPr>
          <p:txBody>
            <a:bodyPr wrap="none" rtlCol="0">
              <a:spAutoFit/>
            </a:bodyPr>
            <a:lstStyle/>
            <a:p>
              <a:r>
                <a:rPr lang="en-US" dirty="0"/>
                <a:t>G</a:t>
              </a:r>
            </a:p>
          </p:txBody>
        </p:sp>
        <p:sp>
          <p:nvSpPr>
            <p:cNvPr id="188" name="TextBox 187"/>
            <p:cNvSpPr txBox="1"/>
            <p:nvPr/>
          </p:nvSpPr>
          <p:spPr>
            <a:xfrm>
              <a:off x="1464388" y="3050714"/>
              <a:ext cx="325730" cy="369332"/>
            </a:xfrm>
            <a:prstGeom prst="rect">
              <a:avLst/>
            </a:prstGeom>
            <a:noFill/>
          </p:spPr>
          <p:txBody>
            <a:bodyPr wrap="none" rtlCol="0">
              <a:spAutoFit/>
            </a:bodyPr>
            <a:lstStyle/>
            <a:p>
              <a:r>
                <a:rPr lang="en-US" dirty="0"/>
                <a:t>T</a:t>
              </a:r>
            </a:p>
          </p:txBody>
        </p:sp>
        <p:sp>
          <p:nvSpPr>
            <p:cNvPr id="189" name="TextBox 188"/>
            <p:cNvSpPr txBox="1"/>
            <p:nvPr/>
          </p:nvSpPr>
          <p:spPr>
            <a:xfrm>
              <a:off x="1706614" y="3050714"/>
              <a:ext cx="351378" cy="369332"/>
            </a:xfrm>
            <a:prstGeom prst="rect">
              <a:avLst/>
            </a:prstGeom>
            <a:noFill/>
          </p:spPr>
          <p:txBody>
            <a:bodyPr wrap="none" rtlCol="0">
              <a:spAutoFit/>
            </a:bodyPr>
            <a:lstStyle/>
            <a:p>
              <a:r>
                <a:rPr lang="en-US" dirty="0"/>
                <a:t>A</a:t>
              </a:r>
            </a:p>
          </p:txBody>
        </p:sp>
        <p:sp>
          <p:nvSpPr>
            <p:cNvPr id="190" name="TextBox 189"/>
            <p:cNvSpPr txBox="1"/>
            <p:nvPr/>
          </p:nvSpPr>
          <p:spPr>
            <a:xfrm>
              <a:off x="2255199" y="3050714"/>
              <a:ext cx="351366" cy="369332"/>
            </a:xfrm>
            <a:prstGeom prst="rect">
              <a:avLst/>
            </a:prstGeom>
            <a:solidFill>
              <a:srgbClr val="FFFFFF"/>
            </a:solidFill>
          </p:spPr>
          <p:txBody>
            <a:bodyPr wrap="none" rtlCol="0">
              <a:spAutoFit/>
            </a:bodyPr>
            <a:lstStyle/>
            <a:p>
              <a:r>
                <a:rPr lang="en-US" dirty="0"/>
                <a:t>C</a:t>
              </a:r>
            </a:p>
          </p:txBody>
        </p:sp>
        <p:sp>
          <p:nvSpPr>
            <p:cNvPr id="191" name="TextBox 190"/>
            <p:cNvSpPr txBox="1"/>
            <p:nvPr/>
          </p:nvSpPr>
          <p:spPr>
            <a:xfrm>
              <a:off x="1974488" y="3050714"/>
              <a:ext cx="364215" cy="369332"/>
            </a:xfrm>
            <a:prstGeom prst="rect">
              <a:avLst/>
            </a:prstGeom>
            <a:noFill/>
          </p:spPr>
          <p:txBody>
            <a:bodyPr wrap="none" rtlCol="0">
              <a:spAutoFit/>
            </a:bodyPr>
            <a:lstStyle/>
            <a:p>
              <a:r>
                <a:rPr lang="en-US" dirty="0"/>
                <a:t>G</a:t>
              </a:r>
            </a:p>
          </p:txBody>
        </p:sp>
        <p:sp>
          <p:nvSpPr>
            <p:cNvPr id="192" name="TextBox 191"/>
            <p:cNvSpPr txBox="1"/>
            <p:nvPr/>
          </p:nvSpPr>
          <p:spPr>
            <a:xfrm>
              <a:off x="2535910" y="3050714"/>
              <a:ext cx="351378" cy="369332"/>
            </a:xfrm>
            <a:prstGeom prst="rect">
              <a:avLst/>
            </a:prstGeom>
            <a:noFill/>
          </p:spPr>
          <p:txBody>
            <a:bodyPr wrap="none" rtlCol="0">
              <a:spAutoFit/>
            </a:bodyPr>
            <a:lstStyle/>
            <a:p>
              <a:r>
                <a:rPr lang="en-US" dirty="0"/>
                <a:t>C</a:t>
              </a:r>
            </a:p>
          </p:txBody>
        </p:sp>
        <p:sp>
          <p:nvSpPr>
            <p:cNvPr id="193" name="TextBox 192"/>
            <p:cNvSpPr txBox="1"/>
            <p:nvPr/>
          </p:nvSpPr>
          <p:spPr>
            <a:xfrm>
              <a:off x="2803784" y="3050714"/>
              <a:ext cx="325730" cy="369332"/>
            </a:xfrm>
            <a:prstGeom prst="rect">
              <a:avLst/>
            </a:prstGeom>
            <a:noFill/>
          </p:spPr>
          <p:txBody>
            <a:bodyPr wrap="none" rtlCol="0">
              <a:spAutoFit/>
            </a:bodyPr>
            <a:lstStyle/>
            <a:p>
              <a:r>
                <a:rPr lang="en-US" dirty="0"/>
                <a:t>T</a:t>
              </a:r>
            </a:p>
          </p:txBody>
        </p:sp>
        <p:sp>
          <p:nvSpPr>
            <p:cNvPr id="194" name="TextBox 193"/>
            <p:cNvSpPr txBox="1"/>
            <p:nvPr/>
          </p:nvSpPr>
          <p:spPr>
            <a:xfrm>
              <a:off x="3046010" y="3050714"/>
              <a:ext cx="351378" cy="369332"/>
            </a:xfrm>
            <a:prstGeom prst="rect">
              <a:avLst/>
            </a:prstGeom>
            <a:noFill/>
          </p:spPr>
          <p:txBody>
            <a:bodyPr wrap="none" rtlCol="0">
              <a:spAutoFit/>
            </a:bodyPr>
            <a:lstStyle/>
            <a:p>
              <a:r>
                <a:rPr lang="en-US" dirty="0"/>
                <a:t>C</a:t>
              </a:r>
            </a:p>
          </p:txBody>
        </p:sp>
        <p:sp>
          <p:nvSpPr>
            <p:cNvPr id="195" name="TextBox 194"/>
            <p:cNvSpPr txBox="1"/>
            <p:nvPr/>
          </p:nvSpPr>
          <p:spPr>
            <a:xfrm>
              <a:off x="3313884" y="3050714"/>
              <a:ext cx="351378" cy="369332"/>
            </a:xfrm>
            <a:prstGeom prst="rect">
              <a:avLst/>
            </a:prstGeom>
            <a:noFill/>
          </p:spPr>
          <p:txBody>
            <a:bodyPr wrap="none" rtlCol="0">
              <a:spAutoFit/>
            </a:bodyPr>
            <a:lstStyle/>
            <a:p>
              <a:r>
                <a:rPr lang="en-US" dirty="0"/>
                <a:t>A</a:t>
              </a:r>
            </a:p>
          </p:txBody>
        </p:sp>
        <p:sp>
          <p:nvSpPr>
            <p:cNvPr id="196" name="TextBox 195"/>
            <p:cNvSpPr txBox="1"/>
            <p:nvPr/>
          </p:nvSpPr>
          <p:spPr>
            <a:xfrm>
              <a:off x="3581758" y="3050714"/>
              <a:ext cx="351378" cy="369332"/>
            </a:xfrm>
            <a:prstGeom prst="rect">
              <a:avLst/>
            </a:prstGeom>
            <a:noFill/>
          </p:spPr>
          <p:txBody>
            <a:bodyPr wrap="none" rtlCol="0">
              <a:spAutoFit/>
            </a:bodyPr>
            <a:lstStyle/>
            <a:p>
              <a:r>
                <a:rPr lang="en-US" dirty="0"/>
                <a:t>A</a:t>
              </a:r>
            </a:p>
          </p:txBody>
        </p:sp>
        <p:sp>
          <p:nvSpPr>
            <p:cNvPr id="197" name="TextBox 196"/>
            <p:cNvSpPr txBox="1"/>
            <p:nvPr/>
          </p:nvSpPr>
          <p:spPr>
            <a:xfrm>
              <a:off x="3849632" y="3050714"/>
              <a:ext cx="351378" cy="369332"/>
            </a:xfrm>
            <a:prstGeom prst="rect">
              <a:avLst/>
            </a:prstGeom>
            <a:noFill/>
          </p:spPr>
          <p:txBody>
            <a:bodyPr wrap="none" rtlCol="0">
              <a:spAutoFit/>
            </a:bodyPr>
            <a:lstStyle/>
            <a:p>
              <a:r>
                <a:rPr lang="en-US" dirty="0"/>
                <a:t>A</a:t>
              </a:r>
            </a:p>
          </p:txBody>
        </p:sp>
        <p:sp>
          <p:nvSpPr>
            <p:cNvPr id="198" name="TextBox 197"/>
            <p:cNvSpPr txBox="1"/>
            <p:nvPr/>
          </p:nvSpPr>
          <p:spPr>
            <a:xfrm>
              <a:off x="4091858" y="3050714"/>
              <a:ext cx="325730" cy="369332"/>
            </a:xfrm>
            <a:prstGeom prst="rect">
              <a:avLst/>
            </a:prstGeom>
            <a:noFill/>
          </p:spPr>
          <p:txBody>
            <a:bodyPr wrap="none" rtlCol="0">
              <a:spAutoFit/>
            </a:bodyPr>
            <a:lstStyle/>
            <a:p>
              <a:r>
                <a:rPr lang="en-US" dirty="0"/>
                <a:t>T</a:t>
              </a:r>
            </a:p>
          </p:txBody>
        </p:sp>
        <p:sp>
          <p:nvSpPr>
            <p:cNvPr id="199" name="TextBox 198"/>
            <p:cNvSpPr txBox="1"/>
            <p:nvPr/>
          </p:nvSpPr>
          <p:spPr>
            <a:xfrm>
              <a:off x="4334084" y="3050714"/>
              <a:ext cx="325730" cy="369332"/>
            </a:xfrm>
            <a:prstGeom prst="rect">
              <a:avLst/>
            </a:prstGeom>
            <a:noFill/>
          </p:spPr>
          <p:txBody>
            <a:bodyPr wrap="none" rtlCol="0">
              <a:spAutoFit/>
            </a:bodyPr>
            <a:lstStyle/>
            <a:p>
              <a:r>
                <a:rPr lang="en-US" dirty="0"/>
                <a:t>T</a:t>
              </a:r>
            </a:p>
          </p:txBody>
        </p:sp>
        <p:sp>
          <p:nvSpPr>
            <p:cNvPr id="200" name="TextBox 199"/>
            <p:cNvSpPr txBox="1"/>
            <p:nvPr/>
          </p:nvSpPr>
          <p:spPr>
            <a:xfrm>
              <a:off x="4576310" y="3050714"/>
              <a:ext cx="351378" cy="369332"/>
            </a:xfrm>
            <a:prstGeom prst="rect">
              <a:avLst/>
            </a:prstGeom>
            <a:noFill/>
          </p:spPr>
          <p:txBody>
            <a:bodyPr wrap="none" rtlCol="0">
              <a:spAutoFit/>
            </a:bodyPr>
            <a:lstStyle/>
            <a:p>
              <a:r>
                <a:rPr lang="en-US" dirty="0"/>
                <a:t>A</a:t>
              </a:r>
            </a:p>
          </p:txBody>
        </p:sp>
        <p:sp>
          <p:nvSpPr>
            <p:cNvPr id="201" name="TextBox 200"/>
            <p:cNvSpPr txBox="1"/>
            <p:nvPr/>
          </p:nvSpPr>
          <p:spPr>
            <a:xfrm>
              <a:off x="4844184" y="3050714"/>
              <a:ext cx="351378" cy="369332"/>
            </a:xfrm>
            <a:prstGeom prst="rect">
              <a:avLst/>
            </a:prstGeom>
            <a:noFill/>
          </p:spPr>
          <p:txBody>
            <a:bodyPr wrap="none" rtlCol="0">
              <a:spAutoFit/>
            </a:bodyPr>
            <a:lstStyle/>
            <a:p>
              <a:r>
                <a:rPr lang="en-US" dirty="0"/>
                <a:t>A</a:t>
              </a:r>
            </a:p>
          </p:txBody>
        </p:sp>
        <p:sp>
          <p:nvSpPr>
            <p:cNvPr id="202" name="TextBox 201"/>
            <p:cNvSpPr txBox="1"/>
            <p:nvPr/>
          </p:nvSpPr>
          <p:spPr>
            <a:xfrm>
              <a:off x="5112058" y="3050714"/>
              <a:ext cx="325730" cy="369332"/>
            </a:xfrm>
            <a:prstGeom prst="rect">
              <a:avLst/>
            </a:prstGeom>
            <a:noFill/>
          </p:spPr>
          <p:txBody>
            <a:bodyPr wrap="none" rtlCol="0">
              <a:spAutoFit/>
            </a:bodyPr>
            <a:lstStyle/>
            <a:p>
              <a:r>
                <a:rPr lang="en-US" dirty="0"/>
                <a:t>T</a:t>
              </a:r>
            </a:p>
          </p:txBody>
        </p:sp>
        <p:sp>
          <p:nvSpPr>
            <p:cNvPr id="203" name="TextBox 202"/>
            <p:cNvSpPr txBox="1"/>
            <p:nvPr/>
          </p:nvSpPr>
          <p:spPr>
            <a:xfrm>
              <a:off x="5354284" y="3050714"/>
              <a:ext cx="364215" cy="369332"/>
            </a:xfrm>
            <a:prstGeom prst="rect">
              <a:avLst/>
            </a:prstGeom>
            <a:noFill/>
          </p:spPr>
          <p:txBody>
            <a:bodyPr wrap="none" rtlCol="0">
              <a:spAutoFit/>
            </a:bodyPr>
            <a:lstStyle/>
            <a:p>
              <a:r>
                <a:rPr lang="en-US" dirty="0"/>
                <a:t>G</a:t>
              </a:r>
            </a:p>
          </p:txBody>
        </p:sp>
        <p:sp>
          <p:nvSpPr>
            <p:cNvPr id="204" name="TextBox 203"/>
            <p:cNvSpPr txBox="1"/>
            <p:nvPr/>
          </p:nvSpPr>
          <p:spPr>
            <a:xfrm>
              <a:off x="5634995" y="3050714"/>
              <a:ext cx="351378" cy="369332"/>
            </a:xfrm>
            <a:prstGeom prst="rect">
              <a:avLst/>
            </a:prstGeom>
            <a:noFill/>
          </p:spPr>
          <p:txBody>
            <a:bodyPr wrap="none" rtlCol="0">
              <a:spAutoFit/>
            </a:bodyPr>
            <a:lstStyle/>
            <a:p>
              <a:r>
                <a:rPr lang="en-US" dirty="0"/>
                <a:t>C</a:t>
              </a:r>
            </a:p>
          </p:txBody>
        </p:sp>
        <p:sp>
          <p:nvSpPr>
            <p:cNvPr id="205" name="TextBox 204"/>
            <p:cNvSpPr txBox="1"/>
            <p:nvPr/>
          </p:nvSpPr>
          <p:spPr>
            <a:xfrm>
              <a:off x="5902869" y="3050714"/>
              <a:ext cx="351378" cy="369332"/>
            </a:xfrm>
            <a:prstGeom prst="rect">
              <a:avLst/>
            </a:prstGeom>
            <a:noFill/>
          </p:spPr>
          <p:txBody>
            <a:bodyPr wrap="none" rtlCol="0">
              <a:spAutoFit/>
            </a:bodyPr>
            <a:lstStyle/>
            <a:p>
              <a:r>
                <a:rPr lang="en-US" dirty="0"/>
                <a:t>A</a:t>
              </a:r>
            </a:p>
          </p:txBody>
        </p:sp>
        <p:sp>
          <p:nvSpPr>
            <p:cNvPr id="206" name="TextBox 205"/>
            <p:cNvSpPr txBox="1"/>
            <p:nvPr/>
          </p:nvSpPr>
          <p:spPr>
            <a:xfrm>
              <a:off x="6170743" y="3050714"/>
              <a:ext cx="351378" cy="369332"/>
            </a:xfrm>
            <a:prstGeom prst="rect">
              <a:avLst/>
            </a:prstGeom>
            <a:noFill/>
          </p:spPr>
          <p:txBody>
            <a:bodyPr wrap="none" rtlCol="0">
              <a:spAutoFit/>
            </a:bodyPr>
            <a:lstStyle/>
            <a:p>
              <a:r>
                <a:rPr lang="en-US" dirty="0"/>
                <a:t>C</a:t>
              </a:r>
            </a:p>
          </p:txBody>
        </p:sp>
        <p:sp>
          <p:nvSpPr>
            <p:cNvPr id="207" name="TextBox 206"/>
            <p:cNvSpPr txBox="1"/>
            <p:nvPr/>
          </p:nvSpPr>
          <p:spPr>
            <a:xfrm>
              <a:off x="6438617" y="3050714"/>
              <a:ext cx="325730" cy="369332"/>
            </a:xfrm>
            <a:prstGeom prst="rect">
              <a:avLst/>
            </a:prstGeom>
            <a:noFill/>
          </p:spPr>
          <p:txBody>
            <a:bodyPr wrap="none" rtlCol="0">
              <a:spAutoFit/>
            </a:bodyPr>
            <a:lstStyle/>
            <a:p>
              <a:r>
                <a:rPr lang="en-US" dirty="0"/>
                <a:t>T</a:t>
              </a:r>
            </a:p>
          </p:txBody>
        </p:sp>
        <p:sp>
          <p:nvSpPr>
            <p:cNvPr id="208" name="TextBox 207"/>
            <p:cNvSpPr txBox="1"/>
            <p:nvPr/>
          </p:nvSpPr>
          <p:spPr>
            <a:xfrm>
              <a:off x="6680843" y="3050714"/>
              <a:ext cx="351378" cy="369332"/>
            </a:xfrm>
            <a:prstGeom prst="rect">
              <a:avLst/>
            </a:prstGeom>
            <a:noFill/>
          </p:spPr>
          <p:txBody>
            <a:bodyPr wrap="none" rtlCol="0">
              <a:spAutoFit/>
            </a:bodyPr>
            <a:lstStyle/>
            <a:p>
              <a:r>
                <a:rPr lang="en-US" dirty="0"/>
                <a:t>A</a:t>
              </a:r>
            </a:p>
          </p:txBody>
        </p:sp>
        <p:sp>
          <p:nvSpPr>
            <p:cNvPr id="209" name="TextBox 208"/>
            <p:cNvSpPr txBox="1"/>
            <p:nvPr/>
          </p:nvSpPr>
          <p:spPr>
            <a:xfrm>
              <a:off x="6948717" y="3050714"/>
              <a:ext cx="364215" cy="369332"/>
            </a:xfrm>
            <a:prstGeom prst="rect">
              <a:avLst/>
            </a:prstGeom>
            <a:noFill/>
          </p:spPr>
          <p:txBody>
            <a:bodyPr wrap="none" rtlCol="0">
              <a:spAutoFit/>
            </a:bodyPr>
            <a:lstStyle/>
            <a:p>
              <a:r>
                <a:rPr lang="en-US" dirty="0"/>
                <a:t>A</a:t>
              </a:r>
            </a:p>
          </p:txBody>
        </p:sp>
        <p:sp>
          <p:nvSpPr>
            <p:cNvPr id="210" name="TextBox 209"/>
            <p:cNvSpPr txBox="1"/>
            <p:nvPr/>
          </p:nvSpPr>
          <p:spPr>
            <a:xfrm>
              <a:off x="7229428" y="3050714"/>
              <a:ext cx="351378" cy="369332"/>
            </a:xfrm>
            <a:prstGeom prst="rect">
              <a:avLst/>
            </a:prstGeom>
            <a:noFill/>
          </p:spPr>
          <p:txBody>
            <a:bodyPr wrap="none" rtlCol="0">
              <a:spAutoFit/>
            </a:bodyPr>
            <a:lstStyle/>
            <a:p>
              <a:r>
                <a:rPr lang="en-US" dirty="0"/>
                <a:t>A</a:t>
              </a:r>
            </a:p>
          </p:txBody>
        </p:sp>
        <p:sp>
          <p:nvSpPr>
            <p:cNvPr id="211" name="TextBox 210"/>
            <p:cNvSpPr txBox="1"/>
            <p:nvPr/>
          </p:nvSpPr>
          <p:spPr>
            <a:xfrm>
              <a:off x="7497302" y="3050714"/>
              <a:ext cx="351378" cy="369332"/>
            </a:xfrm>
            <a:prstGeom prst="rect">
              <a:avLst/>
            </a:prstGeom>
            <a:noFill/>
          </p:spPr>
          <p:txBody>
            <a:bodyPr wrap="none" rtlCol="0">
              <a:spAutoFit/>
            </a:bodyPr>
            <a:lstStyle/>
            <a:p>
              <a:r>
                <a:rPr lang="en-US" dirty="0"/>
                <a:t>A</a:t>
              </a:r>
            </a:p>
          </p:txBody>
        </p:sp>
        <p:sp>
          <p:nvSpPr>
            <p:cNvPr id="212" name="TextBox 211"/>
            <p:cNvSpPr txBox="1"/>
            <p:nvPr/>
          </p:nvSpPr>
          <p:spPr>
            <a:xfrm>
              <a:off x="7765176" y="3050714"/>
              <a:ext cx="364215" cy="369332"/>
            </a:xfrm>
            <a:prstGeom prst="rect">
              <a:avLst/>
            </a:prstGeom>
            <a:noFill/>
          </p:spPr>
          <p:txBody>
            <a:bodyPr wrap="none" rtlCol="0">
              <a:spAutoFit/>
            </a:bodyPr>
            <a:lstStyle/>
            <a:p>
              <a:r>
                <a:rPr lang="en-US" dirty="0"/>
                <a:t>G</a:t>
              </a:r>
            </a:p>
          </p:txBody>
        </p:sp>
        <p:sp>
          <p:nvSpPr>
            <p:cNvPr id="213" name="TextBox 212"/>
            <p:cNvSpPr txBox="1"/>
            <p:nvPr/>
          </p:nvSpPr>
          <p:spPr>
            <a:xfrm>
              <a:off x="8033050" y="3050714"/>
              <a:ext cx="364215" cy="369332"/>
            </a:xfrm>
            <a:prstGeom prst="rect">
              <a:avLst/>
            </a:prstGeom>
            <a:noFill/>
          </p:spPr>
          <p:txBody>
            <a:bodyPr wrap="none" rtlCol="0">
              <a:spAutoFit/>
            </a:bodyPr>
            <a:lstStyle/>
            <a:p>
              <a:r>
                <a:rPr lang="en-US" dirty="0"/>
                <a:t>G</a:t>
              </a:r>
            </a:p>
          </p:txBody>
        </p:sp>
        <p:sp>
          <p:nvSpPr>
            <p:cNvPr id="214" name="TextBox 213"/>
            <p:cNvSpPr txBox="1"/>
            <p:nvPr/>
          </p:nvSpPr>
          <p:spPr>
            <a:xfrm>
              <a:off x="8313774" y="3053428"/>
              <a:ext cx="364215" cy="369332"/>
            </a:xfrm>
            <a:prstGeom prst="rect">
              <a:avLst/>
            </a:prstGeom>
            <a:noFill/>
          </p:spPr>
          <p:txBody>
            <a:bodyPr wrap="none" rtlCol="0">
              <a:spAutoFit/>
            </a:bodyPr>
            <a:lstStyle/>
            <a:p>
              <a:r>
                <a:rPr lang="en-US" dirty="0"/>
                <a:t>G</a:t>
              </a:r>
            </a:p>
          </p:txBody>
        </p:sp>
      </p:grpSp>
      <p:grpSp>
        <p:nvGrpSpPr>
          <p:cNvPr id="215" name="Group 214"/>
          <p:cNvGrpSpPr/>
          <p:nvPr/>
        </p:nvGrpSpPr>
        <p:grpSpPr>
          <a:xfrm>
            <a:off x="633559" y="4137074"/>
            <a:ext cx="8042897" cy="372046"/>
            <a:chOff x="635092" y="3050714"/>
            <a:chExt cx="8042897" cy="372046"/>
          </a:xfrm>
        </p:grpSpPr>
        <p:sp>
          <p:nvSpPr>
            <p:cNvPr id="216" name="TextBox 215"/>
            <p:cNvSpPr txBox="1"/>
            <p:nvPr/>
          </p:nvSpPr>
          <p:spPr>
            <a:xfrm>
              <a:off x="635092" y="3050714"/>
              <a:ext cx="351378" cy="369332"/>
            </a:xfrm>
            <a:prstGeom prst="rect">
              <a:avLst/>
            </a:prstGeom>
            <a:noFill/>
          </p:spPr>
          <p:txBody>
            <a:bodyPr wrap="none" rtlCol="0">
              <a:spAutoFit/>
            </a:bodyPr>
            <a:lstStyle/>
            <a:p>
              <a:r>
                <a:rPr lang="en-US" dirty="0"/>
                <a:t>A</a:t>
              </a:r>
            </a:p>
          </p:txBody>
        </p:sp>
        <p:sp>
          <p:nvSpPr>
            <p:cNvPr id="217" name="TextBox 216"/>
            <p:cNvSpPr txBox="1"/>
            <p:nvPr/>
          </p:nvSpPr>
          <p:spPr>
            <a:xfrm>
              <a:off x="902966" y="3050714"/>
              <a:ext cx="364215" cy="369332"/>
            </a:xfrm>
            <a:prstGeom prst="rect">
              <a:avLst/>
            </a:prstGeom>
            <a:solidFill>
              <a:srgbClr val="FCD5B5"/>
            </a:solidFill>
          </p:spPr>
          <p:txBody>
            <a:bodyPr wrap="none" rtlCol="0">
              <a:spAutoFit/>
            </a:bodyPr>
            <a:lstStyle/>
            <a:p>
              <a:r>
                <a:rPr lang="en-US" dirty="0"/>
                <a:t>G</a:t>
              </a:r>
            </a:p>
          </p:txBody>
        </p:sp>
        <p:sp>
          <p:nvSpPr>
            <p:cNvPr id="218" name="TextBox 217"/>
            <p:cNvSpPr txBox="1"/>
            <p:nvPr/>
          </p:nvSpPr>
          <p:spPr>
            <a:xfrm>
              <a:off x="1183677" y="3050714"/>
              <a:ext cx="364215" cy="369332"/>
            </a:xfrm>
            <a:prstGeom prst="rect">
              <a:avLst/>
            </a:prstGeom>
            <a:noFill/>
          </p:spPr>
          <p:txBody>
            <a:bodyPr wrap="none" rtlCol="0">
              <a:spAutoFit/>
            </a:bodyPr>
            <a:lstStyle/>
            <a:p>
              <a:r>
                <a:rPr lang="en-US" dirty="0"/>
                <a:t>G</a:t>
              </a:r>
            </a:p>
          </p:txBody>
        </p:sp>
        <p:sp>
          <p:nvSpPr>
            <p:cNvPr id="219" name="TextBox 218"/>
            <p:cNvSpPr txBox="1"/>
            <p:nvPr/>
          </p:nvSpPr>
          <p:spPr>
            <a:xfrm>
              <a:off x="1464388" y="3050714"/>
              <a:ext cx="325730" cy="369332"/>
            </a:xfrm>
            <a:prstGeom prst="rect">
              <a:avLst/>
            </a:prstGeom>
            <a:noFill/>
          </p:spPr>
          <p:txBody>
            <a:bodyPr wrap="none" rtlCol="0">
              <a:spAutoFit/>
            </a:bodyPr>
            <a:lstStyle/>
            <a:p>
              <a:r>
                <a:rPr lang="en-US" dirty="0"/>
                <a:t>T</a:t>
              </a:r>
            </a:p>
          </p:txBody>
        </p:sp>
        <p:sp>
          <p:nvSpPr>
            <p:cNvPr id="220" name="TextBox 219"/>
            <p:cNvSpPr txBox="1"/>
            <p:nvPr/>
          </p:nvSpPr>
          <p:spPr>
            <a:xfrm>
              <a:off x="1706614" y="3050714"/>
              <a:ext cx="351378" cy="369332"/>
            </a:xfrm>
            <a:prstGeom prst="rect">
              <a:avLst/>
            </a:prstGeom>
            <a:noFill/>
          </p:spPr>
          <p:txBody>
            <a:bodyPr wrap="none" rtlCol="0">
              <a:spAutoFit/>
            </a:bodyPr>
            <a:lstStyle/>
            <a:p>
              <a:r>
                <a:rPr lang="en-US" dirty="0"/>
                <a:t>A</a:t>
              </a:r>
            </a:p>
          </p:txBody>
        </p:sp>
        <p:sp>
          <p:nvSpPr>
            <p:cNvPr id="221" name="TextBox 220"/>
            <p:cNvSpPr txBox="1"/>
            <p:nvPr/>
          </p:nvSpPr>
          <p:spPr>
            <a:xfrm>
              <a:off x="2255199" y="3050714"/>
              <a:ext cx="351366" cy="369332"/>
            </a:xfrm>
            <a:prstGeom prst="rect">
              <a:avLst/>
            </a:prstGeom>
            <a:solidFill>
              <a:srgbClr val="FCD5B5"/>
            </a:solidFill>
          </p:spPr>
          <p:txBody>
            <a:bodyPr wrap="none" rtlCol="0">
              <a:spAutoFit/>
            </a:bodyPr>
            <a:lstStyle/>
            <a:p>
              <a:r>
                <a:rPr lang="en-US" dirty="0"/>
                <a:t>C</a:t>
              </a:r>
            </a:p>
          </p:txBody>
        </p:sp>
        <p:sp>
          <p:nvSpPr>
            <p:cNvPr id="222" name="TextBox 221"/>
            <p:cNvSpPr txBox="1"/>
            <p:nvPr/>
          </p:nvSpPr>
          <p:spPr>
            <a:xfrm>
              <a:off x="1974488" y="3050714"/>
              <a:ext cx="364215" cy="369332"/>
            </a:xfrm>
            <a:prstGeom prst="rect">
              <a:avLst/>
            </a:prstGeom>
            <a:noFill/>
          </p:spPr>
          <p:txBody>
            <a:bodyPr wrap="none" rtlCol="0">
              <a:spAutoFit/>
            </a:bodyPr>
            <a:lstStyle/>
            <a:p>
              <a:r>
                <a:rPr lang="en-US" dirty="0"/>
                <a:t>G</a:t>
              </a:r>
            </a:p>
          </p:txBody>
        </p:sp>
        <p:sp>
          <p:nvSpPr>
            <p:cNvPr id="223" name="TextBox 222"/>
            <p:cNvSpPr txBox="1"/>
            <p:nvPr/>
          </p:nvSpPr>
          <p:spPr>
            <a:xfrm>
              <a:off x="2535910" y="3050714"/>
              <a:ext cx="351378" cy="369332"/>
            </a:xfrm>
            <a:prstGeom prst="rect">
              <a:avLst/>
            </a:prstGeom>
            <a:noFill/>
          </p:spPr>
          <p:txBody>
            <a:bodyPr wrap="none" rtlCol="0">
              <a:spAutoFit/>
            </a:bodyPr>
            <a:lstStyle/>
            <a:p>
              <a:r>
                <a:rPr lang="en-US" dirty="0"/>
                <a:t>C</a:t>
              </a:r>
            </a:p>
          </p:txBody>
        </p:sp>
        <p:sp>
          <p:nvSpPr>
            <p:cNvPr id="224" name="TextBox 223"/>
            <p:cNvSpPr txBox="1"/>
            <p:nvPr/>
          </p:nvSpPr>
          <p:spPr>
            <a:xfrm>
              <a:off x="2803784" y="3050714"/>
              <a:ext cx="325730" cy="369332"/>
            </a:xfrm>
            <a:prstGeom prst="rect">
              <a:avLst/>
            </a:prstGeom>
            <a:noFill/>
          </p:spPr>
          <p:txBody>
            <a:bodyPr wrap="none" rtlCol="0">
              <a:spAutoFit/>
            </a:bodyPr>
            <a:lstStyle/>
            <a:p>
              <a:r>
                <a:rPr lang="en-US" dirty="0"/>
                <a:t>T</a:t>
              </a:r>
            </a:p>
          </p:txBody>
        </p:sp>
        <p:sp>
          <p:nvSpPr>
            <p:cNvPr id="225" name="TextBox 224"/>
            <p:cNvSpPr txBox="1"/>
            <p:nvPr/>
          </p:nvSpPr>
          <p:spPr>
            <a:xfrm>
              <a:off x="3046010" y="3050714"/>
              <a:ext cx="351378" cy="369332"/>
            </a:xfrm>
            <a:prstGeom prst="rect">
              <a:avLst/>
            </a:prstGeom>
            <a:noFill/>
          </p:spPr>
          <p:txBody>
            <a:bodyPr wrap="none" rtlCol="0">
              <a:spAutoFit/>
            </a:bodyPr>
            <a:lstStyle/>
            <a:p>
              <a:r>
                <a:rPr lang="en-US" dirty="0"/>
                <a:t>C</a:t>
              </a:r>
            </a:p>
          </p:txBody>
        </p:sp>
        <p:sp>
          <p:nvSpPr>
            <p:cNvPr id="226" name="TextBox 225"/>
            <p:cNvSpPr txBox="1"/>
            <p:nvPr/>
          </p:nvSpPr>
          <p:spPr>
            <a:xfrm>
              <a:off x="3313884" y="3050714"/>
              <a:ext cx="351378" cy="369332"/>
            </a:xfrm>
            <a:prstGeom prst="rect">
              <a:avLst/>
            </a:prstGeom>
            <a:noFill/>
          </p:spPr>
          <p:txBody>
            <a:bodyPr wrap="none" rtlCol="0">
              <a:spAutoFit/>
            </a:bodyPr>
            <a:lstStyle/>
            <a:p>
              <a:r>
                <a:rPr lang="en-US" dirty="0"/>
                <a:t>A</a:t>
              </a:r>
            </a:p>
          </p:txBody>
        </p:sp>
        <p:sp>
          <p:nvSpPr>
            <p:cNvPr id="227" name="TextBox 226"/>
            <p:cNvSpPr txBox="1"/>
            <p:nvPr/>
          </p:nvSpPr>
          <p:spPr>
            <a:xfrm>
              <a:off x="3581758" y="3050714"/>
              <a:ext cx="351378" cy="369332"/>
            </a:xfrm>
            <a:prstGeom prst="rect">
              <a:avLst/>
            </a:prstGeom>
            <a:noFill/>
          </p:spPr>
          <p:txBody>
            <a:bodyPr wrap="none" rtlCol="0">
              <a:spAutoFit/>
            </a:bodyPr>
            <a:lstStyle/>
            <a:p>
              <a:r>
                <a:rPr lang="en-US" dirty="0"/>
                <a:t>A</a:t>
              </a:r>
            </a:p>
          </p:txBody>
        </p:sp>
        <p:sp>
          <p:nvSpPr>
            <p:cNvPr id="228" name="TextBox 227"/>
            <p:cNvSpPr txBox="1"/>
            <p:nvPr/>
          </p:nvSpPr>
          <p:spPr>
            <a:xfrm>
              <a:off x="3849632" y="3050714"/>
              <a:ext cx="351378" cy="369332"/>
            </a:xfrm>
            <a:prstGeom prst="rect">
              <a:avLst/>
            </a:prstGeom>
            <a:solidFill>
              <a:srgbClr val="FCD5B5"/>
            </a:solidFill>
          </p:spPr>
          <p:txBody>
            <a:bodyPr wrap="none" rtlCol="0">
              <a:spAutoFit/>
            </a:bodyPr>
            <a:lstStyle/>
            <a:p>
              <a:r>
                <a:rPr lang="en-US" dirty="0"/>
                <a:t>A</a:t>
              </a:r>
            </a:p>
          </p:txBody>
        </p:sp>
        <p:sp>
          <p:nvSpPr>
            <p:cNvPr id="229" name="TextBox 228"/>
            <p:cNvSpPr txBox="1"/>
            <p:nvPr/>
          </p:nvSpPr>
          <p:spPr>
            <a:xfrm>
              <a:off x="4091858" y="3050714"/>
              <a:ext cx="325730" cy="369332"/>
            </a:xfrm>
            <a:prstGeom prst="rect">
              <a:avLst/>
            </a:prstGeom>
            <a:noFill/>
          </p:spPr>
          <p:txBody>
            <a:bodyPr wrap="none" rtlCol="0">
              <a:spAutoFit/>
            </a:bodyPr>
            <a:lstStyle/>
            <a:p>
              <a:r>
                <a:rPr lang="en-US" dirty="0"/>
                <a:t>T</a:t>
              </a:r>
            </a:p>
          </p:txBody>
        </p:sp>
        <p:sp>
          <p:nvSpPr>
            <p:cNvPr id="230" name="TextBox 229"/>
            <p:cNvSpPr txBox="1"/>
            <p:nvPr/>
          </p:nvSpPr>
          <p:spPr>
            <a:xfrm>
              <a:off x="4334084" y="3050714"/>
              <a:ext cx="325730" cy="369332"/>
            </a:xfrm>
            <a:prstGeom prst="rect">
              <a:avLst/>
            </a:prstGeom>
            <a:noFill/>
          </p:spPr>
          <p:txBody>
            <a:bodyPr wrap="none" rtlCol="0">
              <a:spAutoFit/>
            </a:bodyPr>
            <a:lstStyle/>
            <a:p>
              <a:r>
                <a:rPr lang="en-US" dirty="0"/>
                <a:t>T</a:t>
              </a:r>
            </a:p>
          </p:txBody>
        </p:sp>
        <p:sp>
          <p:nvSpPr>
            <p:cNvPr id="231" name="TextBox 230"/>
            <p:cNvSpPr txBox="1"/>
            <p:nvPr/>
          </p:nvSpPr>
          <p:spPr>
            <a:xfrm>
              <a:off x="4576310" y="3050714"/>
              <a:ext cx="351378" cy="369332"/>
            </a:xfrm>
            <a:prstGeom prst="rect">
              <a:avLst/>
            </a:prstGeom>
            <a:noFill/>
          </p:spPr>
          <p:txBody>
            <a:bodyPr wrap="none" rtlCol="0">
              <a:spAutoFit/>
            </a:bodyPr>
            <a:lstStyle/>
            <a:p>
              <a:r>
                <a:rPr lang="en-US" dirty="0"/>
                <a:t>A</a:t>
              </a:r>
            </a:p>
          </p:txBody>
        </p:sp>
        <p:sp>
          <p:nvSpPr>
            <p:cNvPr id="232" name="TextBox 231"/>
            <p:cNvSpPr txBox="1"/>
            <p:nvPr/>
          </p:nvSpPr>
          <p:spPr>
            <a:xfrm>
              <a:off x="4844184" y="3050714"/>
              <a:ext cx="351378" cy="369332"/>
            </a:xfrm>
            <a:prstGeom prst="rect">
              <a:avLst/>
            </a:prstGeom>
            <a:noFill/>
          </p:spPr>
          <p:txBody>
            <a:bodyPr wrap="none" rtlCol="0">
              <a:spAutoFit/>
            </a:bodyPr>
            <a:lstStyle/>
            <a:p>
              <a:r>
                <a:rPr lang="en-US" dirty="0"/>
                <a:t>A</a:t>
              </a:r>
            </a:p>
          </p:txBody>
        </p:sp>
        <p:sp>
          <p:nvSpPr>
            <p:cNvPr id="233" name="TextBox 232"/>
            <p:cNvSpPr txBox="1"/>
            <p:nvPr/>
          </p:nvSpPr>
          <p:spPr>
            <a:xfrm>
              <a:off x="5112058" y="3050714"/>
              <a:ext cx="325730" cy="369332"/>
            </a:xfrm>
            <a:prstGeom prst="rect">
              <a:avLst/>
            </a:prstGeom>
            <a:noFill/>
          </p:spPr>
          <p:txBody>
            <a:bodyPr wrap="none" rtlCol="0">
              <a:spAutoFit/>
            </a:bodyPr>
            <a:lstStyle/>
            <a:p>
              <a:r>
                <a:rPr lang="en-US" dirty="0"/>
                <a:t>T</a:t>
              </a:r>
            </a:p>
          </p:txBody>
        </p:sp>
        <p:sp>
          <p:nvSpPr>
            <p:cNvPr id="234" name="TextBox 233"/>
            <p:cNvSpPr txBox="1"/>
            <p:nvPr/>
          </p:nvSpPr>
          <p:spPr>
            <a:xfrm>
              <a:off x="5354284" y="3050714"/>
              <a:ext cx="364215" cy="369332"/>
            </a:xfrm>
            <a:prstGeom prst="rect">
              <a:avLst/>
            </a:prstGeom>
            <a:noFill/>
          </p:spPr>
          <p:txBody>
            <a:bodyPr wrap="none" rtlCol="0">
              <a:spAutoFit/>
            </a:bodyPr>
            <a:lstStyle/>
            <a:p>
              <a:r>
                <a:rPr lang="en-US" dirty="0"/>
                <a:t>G</a:t>
              </a:r>
            </a:p>
          </p:txBody>
        </p:sp>
        <p:sp>
          <p:nvSpPr>
            <p:cNvPr id="235" name="TextBox 234"/>
            <p:cNvSpPr txBox="1"/>
            <p:nvPr/>
          </p:nvSpPr>
          <p:spPr>
            <a:xfrm>
              <a:off x="5634995" y="3050714"/>
              <a:ext cx="351378" cy="369332"/>
            </a:xfrm>
            <a:prstGeom prst="rect">
              <a:avLst/>
            </a:prstGeom>
            <a:noFill/>
          </p:spPr>
          <p:txBody>
            <a:bodyPr wrap="none" rtlCol="0">
              <a:spAutoFit/>
            </a:bodyPr>
            <a:lstStyle/>
            <a:p>
              <a:r>
                <a:rPr lang="en-US" dirty="0"/>
                <a:t>C</a:t>
              </a:r>
            </a:p>
          </p:txBody>
        </p:sp>
        <p:sp>
          <p:nvSpPr>
            <p:cNvPr id="236" name="TextBox 235"/>
            <p:cNvSpPr txBox="1"/>
            <p:nvPr/>
          </p:nvSpPr>
          <p:spPr>
            <a:xfrm>
              <a:off x="5902869" y="3050714"/>
              <a:ext cx="351378" cy="369332"/>
            </a:xfrm>
            <a:prstGeom prst="rect">
              <a:avLst/>
            </a:prstGeom>
            <a:noFill/>
          </p:spPr>
          <p:txBody>
            <a:bodyPr wrap="none" rtlCol="0">
              <a:spAutoFit/>
            </a:bodyPr>
            <a:lstStyle/>
            <a:p>
              <a:r>
                <a:rPr lang="en-US" dirty="0"/>
                <a:t>A</a:t>
              </a:r>
            </a:p>
          </p:txBody>
        </p:sp>
        <p:sp>
          <p:nvSpPr>
            <p:cNvPr id="237" name="TextBox 236"/>
            <p:cNvSpPr txBox="1"/>
            <p:nvPr/>
          </p:nvSpPr>
          <p:spPr>
            <a:xfrm>
              <a:off x="6170743" y="3050714"/>
              <a:ext cx="351378" cy="369332"/>
            </a:xfrm>
            <a:prstGeom prst="rect">
              <a:avLst/>
            </a:prstGeom>
            <a:noFill/>
          </p:spPr>
          <p:txBody>
            <a:bodyPr wrap="none" rtlCol="0">
              <a:spAutoFit/>
            </a:bodyPr>
            <a:lstStyle/>
            <a:p>
              <a:r>
                <a:rPr lang="en-US" dirty="0"/>
                <a:t>C</a:t>
              </a:r>
            </a:p>
          </p:txBody>
        </p:sp>
        <p:sp>
          <p:nvSpPr>
            <p:cNvPr id="238" name="TextBox 237"/>
            <p:cNvSpPr txBox="1"/>
            <p:nvPr/>
          </p:nvSpPr>
          <p:spPr>
            <a:xfrm>
              <a:off x="6438617" y="3050714"/>
              <a:ext cx="325730" cy="369332"/>
            </a:xfrm>
            <a:prstGeom prst="rect">
              <a:avLst/>
            </a:prstGeom>
            <a:noFill/>
          </p:spPr>
          <p:txBody>
            <a:bodyPr wrap="none" rtlCol="0">
              <a:spAutoFit/>
            </a:bodyPr>
            <a:lstStyle/>
            <a:p>
              <a:r>
                <a:rPr lang="en-US" dirty="0"/>
                <a:t>T</a:t>
              </a:r>
            </a:p>
          </p:txBody>
        </p:sp>
        <p:sp>
          <p:nvSpPr>
            <p:cNvPr id="239" name="TextBox 238"/>
            <p:cNvSpPr txBox="1"/>
            <p:nvPr/>
          </p:nvSpPr>
          <p:spPr>
            <a:xfrm>
              <a:off x="6680843" y="3050714"/>
              <a:ext cx="351378" cy="369332"/>
            </a:xfrm>
            <a:prstGeom prst="rect">
              <a:avLst/>
            </a:prstGeom>
            <a:noFill/>
          </p:spPr>
          <p:txBody>
            <a:bodyPr wrap="none" rtlCol="0">
              <a:spAutoFit/>
            </a:bodyPr>
            <a:lstStyle/>
            <a:p>
              <a:r>
                <a:rPr lang="en-US" dirty="0"/>
                <a:t>A</a:t>
              </a:r>
            </a:p>
          </p:txBody>
        </p:sp>
        <p:sp>
          <p:nvSpPr>
            <p:cNvPr id="240" name="TextBox 239"/>
            <p:cNvSpPr txBox="1"/>
            <p:nvPr/>
          </p:nvSpPr>
          <p:spPr>
            <a:xfrm>
              <a:off x="6948717" y="3050714"/>
              <a:ext cx="364215" cy="369332"/>
            </a:xfrm>
            <a:prstGeom prst="rect">
              <a:avLst/>
            </a:prstGeom>
            <a:solidFill>
              <a:srgbClr val="FCD5B5"/>
            </a:solidFill>
          </p:spPr>
          <p:txBody>
            <a:bodyPr wrap="none" rtlCol="0">
              <a:spAutoFit/>
            </a:bodyPr>
            <a:lstStyle/>
            <a:p>
              <a:r>
                <a:rPr lang="en-US" dirty="0"/>
                <a:t>A</a:t>
              </a:r>
            </a:p>
          </p:txBody>
        </p:sp>
        <p:sp>
          <p:nvSpPr>
            <p:cNvPr id="241" name="TextBox 240"/>
            <p:cNvSpPr txBox="1"/>
            <p:nvPr/>
          </p:nvSpPr>
          <p:spPr>
            <a:xfrm>
              <a:off x="7229428" y="3050714"/>
              <a:ext cx="351378" cy="369332"/>
            </a:xfrm>
            <a:prstGeom prst="rect">
              <a:avLst/>
            </a:prstGeom>
            <a:noFill/>
          </p:spPr>
          <p:txBody>
            <a:bodyPr wrap="none" rtlCol="0">
              <a:spAutoFit/>
            </a:bodyPr>
            <a:lstStyle/>
            <a:p>
              <a:r>
                <a:rPr lang="en-US" dirty="0"/>
                <a:t>A</a:t>
              </a:r>
            </a:p>
          </p:txBody>
        </p:sp>
        <p:sp>
          <p:nvSpPr>
            <p:cNvPr id="242" name="TextBox 241"/>
            <p:cNvSpPr txBox="1"/>
            <p:nvPr/>
          </p:nvSpPr>
          <p:spPr>
            <a:xfrm>
              <a:off x="7497302" y="3050714"/>
              <a:ext cx="351378" cy="369332"/>
            </a:xfrm>
            <a:prstGeom prst="rect">
              <a:avLst/>
            </a:prstGeom>
            <a:noFill/>
          </p:spPr>
          <p:txBody>
            <a:bodyPr wrap="none" rtlCol="0">
              <a:spAutoFit/>
            </a:bodyPr>
            <a:lstStyle/>
            <a:p>
              <a:r>
                <a:rPr lang="en-US" dirty="0"/>
                <a:t>A</a:t>
              </a:r>
            </a:p>
          </p:txBody>
        </p:sp>
        <p:sp>
          <p:nvSpPr>
            <p:cNvPr id="243" name="TextBox 242"/>
            <p:cNvSpPr txBox="1"/>
            <p:nvPr/>
          </p:nvSpPr>
          <p:spPr>
            <a:xfrm>
              <a:off x="7765176" y="3050714"/>
              <a:ext cx="364215" cy="369332"/>
            </a:xfrm>
            <a:prstGeom prst="rect">
              <a:avLst/>
            </a:prstGeom>
            <a:solidFill>
              <a:srgbClr val="FCD5B5"/>
            </a:solidFill>
          </p:spPr>
          <p:txBody>
            <a:bodyPr wrap="none" rtlCol="0">
              <a:spAutoFit/>
            </a:bodyPr>
            <a:lstStyle/>
            <a:p>
              <a:r>
                <a:rPr lang="en-US" dirty="0"/>
                <a:t>G</a:t>
              </a:r>
            </a:p>
          </p:txBody>
        </p:sp>
        <p:sp>
          <p:nvSpPr>
            <p:cNvPr id="244" name="TextBox 243"/>
            <p:cNvSpPr txBox="1"/>
            <p:nvPr/>
          </p:nvSpPr>
          <p:spPr>
            <a:xfrm>
              <a:off x="8033050" y="3050714"/>
              <a:ext cx="364215" cy="369332"/>
            </a:xfrm>
            <a:prstGeom prst="rect">
              <a:avLst/>
            </a:prstGeom>
            <a:noFill/>
          </p:spPr>
          <p:txBody>
            <a:bodyPr wrap="none" rtlCol="0">
              <a:spAutoFit/>
            </a:bodyPr>
            <a:lstStyle/>
            <a:p>
              <a:r>
                <a:rPr lang="en-US" dirty="0"/>
                <a:t>G</a:t>
              </a:r>
            </a:p>
          </p:txBody>
        </p:sp>
        <p:sp>
          <p:nvSpPr>
            <p:cNvPr id="245" name="TextBox 244"/>
            <p:cNvSpPr txBox="1"/>
            <p:nvPr/>
          </p:nvSpPr>
          <p:spPr>
            <a:xfrm>
              <a:off x="8313774" y="3053428"/>
              <a:ext cx="364215" cy="369332"/>
            </a:xfrm>
            <a:prstGeom prst="rect">
              <a:avLst/>
            </a:prstGeom>
            <a:noFill/>
          </p:spPr>
          <p:txBody>
            <a:bodyPr wrap="none" rtlCol="0">
              <a:spAutoFit/>
            </a:bodyPr>
            <a:lstStyle/>
            <a:p>
              <a:r>
                <a:rPr lang="en-US" dirty="0"/>
                <a:t>G</a:t>
              </a:r>
            </a:p>
          </p:txBody>
        </p:sp>
      </p:grpSp>
      <p:sp>
        <p:nvSpPr>
          <p:cNvPr id="12" name="Rectangle 11"/>
          <p:cNvSpPr/>
          <p:nvPr/>
        </p:nvSpPr>
        <p:spPr>
          <a:xfrm>
            <a:off x="3562411" y="2996952"/>
            <a:ext cx="370725" cy="372046"/>
          </a:xfrm>
          <a:prstGeom prst="rect">
            <a:avLst/>
          </a:prstGeom>
          <a:noFill/>
          <a:ln w="5715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46" name="Picture 245" descr="QIMR_genomiQaConceptsPresentation_2016-08-12D copy.jpg">
            <a:extLst>
              <a:ext uri="{FF2B5EF4-FFF2-40B4-BE49-F238E27FC236}">
                <a16:creationId xmlns:a16="http://schemas.microsoft.com/office/drawing/2014/main" id="{A50D83CB-7F5A-6F42-8171-9BA4E5110B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74710" y="6406418"/>
            <a:ext cx="1089695" cy="334950"/>
          </a:xfrm>
          <a:prstGeom prst="rect">
            <a:avLst/>
          </a:prstGeom>
        </p:spPr>
      </p:pic>
    </p:spTree>
    <p:extLst>
      <p:ext uri="{BB962C8B-B14F-4D97-AF65-F5344CB8AC3E}">
        <p14:creationId xmlns:p14="http://schemas.microsoft.com/office/powerpoint/2010/main" val="1845351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121"/>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8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5"/>
                                        </p:tgtEl>
                                        <p:attrNameLst>
                                          <p:attrName>style.visibility</p:attrName>
                                        </p:attrNameLst>
                                      </p:cBhvr>
                                      <p:to>
                                        <p:strVal val="visible"/>
                                      </p:to>
                                    </p:set>
                                  </p:childTnLst>
                                </p:cTn>
                              </p:par>
                              <p:par>
                                <p:cTn id="19" presetID="1" presetClass="exit" presetSubtype="0" fill="hold" nodeType="withEffect">
                                  <p:stCondLst>
                                    <p:cond delay="0"/>
                                  </p:stCondLst>
                                  <p:childTnLst>
                                    <p:set>
                                      <p:cBhvr>
                                        <p:cTn id="20" dur="1" fill="hold">
                                          <p:stCondLst>
                                            <p:cond delay="0"/>
                                          </p:stCondLst>
                                        </p:cTn>
                                        <p:tgtEl>
                                          <p:spTgt spid="184"/>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3" grpId="0" animBg="1"/>
      <p:bldP spid="1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0"/>
            <a:ext cx="9144000" cy="958246"/>
          </a:xfrm>
          <a:prstGeom prst="rect">
            <a:avLst/>
          </a:prstGeom>
          <a:solidFill>
            <a:schemeClr val="bg1">
              <a:alpha val="5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p:cNvSpPr>
            <a:spLocks noGrp="1"/>
          </p:cNvSpPr>
          <p:nvPr>
            <p:ph type="ftr" sz="quarter" idx="10"/>
          </p:nvPr>
        </p:nvSpPr>
        <p:spPr/>
        <p:txBody>
          <a:bodyPr/>
          <a:lstStyle/>
          <a:p>
            <a:pPr algn="r"/>
            <a:r>
              <a:rPr lang="en-US" dirty="0"/>
              <a:t>© QIMR Berghofer Medical Research Institute   |   </a:t>
            </a:r>
            <a:fld id="{97103234-84EB-7642-9B66-484630A12280}" type="slidenum">
              <a:rPr lang="en-US" smtClean="0"/>
              <a:pPr algn="r"/>
              <a:t>8</a:t>
            </a:fld>
            <a:endParaRPr lang="en-US" dirty="0"/>
          </a:p>
        </p:txBody>
      </p:sp>
      <p:cxnSp>
        <p:nvCxnSpPr>
          <p:cNvPr id="4" name="Straight Connector 3"/>
          <p:cNvCxnSpPr>
            <a:cxnSpLocks noChangeShapeType="1"/>
          </p:cNvCxnSpPr>
          <p:nvPr/>
        </p:nvCxnSpPr>
        <p:spPr bwMode="auto">
          <a:xfrm flipV="1">
            <a:off x="281116" y="579101"/>
            <a:ext cx="8458200" cy="25400"/>
          </a:xfrm>
          <a:prstGeom prst="line">
            <a:avLst/>
          </a:prstGeom>
          <a:noFill/>
          <a:ln w="25400">
            <a:solidFill>
              <a:schemeClr val="accent1"/>
            </a:solidFill>
            <a:round/>
            <a:headEnd/>
            <a:tailEnd/>
          </a:ln>
          <a:effectLst>
            <a:outerShdw dist="20000" dir="5400000" rotWithShape="0">
              <a:srgbClr val="808080">
                <a:alpha val="37999"/>
              </a:srgbClr>
            </a:outerShdw>
          </a:effectLst>
        </p:spPr>
      </p:cxnSp>
      <p:sp>
        <p:nvSpPr>
          <p:cNvPr id="5" name="TextBox 34"/>
          <p:cNvSpPr txBox="1">
            <a:spLocks noChangeArrowheads="1"/>
          </p:cNvSpPr>
          <p:nvPr/>
        </p:nvSpPr>
        <p:spPr bwMode="auto">
          <a:xfrm>
            <a:off x="179512" y="116632"/>
            <a:ext cx="5881989" cy="461665"/>
          </a:xfrm>
          <a:prstGeom prst="rect">
            <a:avLst/>
          </a:prstGeom>
          <a:noFill/>
          <a:ln w="9525">
            <a:noFill/>
            <a:miter lim="800000"/>
            <a:headEnd/>
            <a:tailEnd/>
          </a:ln>
        </p:spPr>
        <p:txBody>
          <a:bodyPr wrap="none">
            <a:prstTxWarp prst="textNoShape">
              <a:avLst/>
            </a:prstTxWarp>
            <a:spAutoFit/>
          </a:bodyPr>
          <a:lstStyle/>
          <a:p>
            <a:r>
              <a:rPr lang="en-US" sz="2400" dirty="0"/>
              <a:t>Genomics data sets are big – one patient:</a:t>
            </a:r>
            <a:endParaRPr lang="en-US" sz="2400" dirty="0">
              <a:solidFill>
                <a:srgbClr val="A6A6A6"/>
              </a:solidFill>
              <a:latin typeface="Calibri" pitchFamily="-108" charset="0"/>
            </a:endParaRPr>
          </a:p>
        </p:txBody>
      </p:sp>
      <p:sp>
        <p:nvSpPr>
          <p:cNvPr id="3" name="TextBox 2"/>
          <p:cNvSpPr txBox="1"/>
          <p:nvPr/>
        </p:nvSpPr>
        <p:spPr>
          <a:xfrm>
            <a:off x="251520" y="980728"/>
            <a:ext cx="4464496" cy="923330"/>
          </a:xfrm>
          <a:prstGeom prst="rect">
            <a:avLst/>
          </a:prstGeom>
          <a:noFill/>
        </p:spPr>
        <p:txBody>
          <a:bodyPr wrap="square" rtlCol="0">
            <a:spAutoFit/>
          </a:bodyPr>
          <a:lstStyle/>
          <a:p>
            <a:r>
              <a:rPr lang="en-US" dirty="0"/>
              <a:t>A single patient’s cancer genome data: </a:t>
            </a:r>
            <a:r>
              <a:rPr lang="en-US" dirty="0" err="1"/>
              <a:t>tumour</a:t>
            </a:r>
            <a:r>
              <a:rPr lang="en-US" dirty="0"/>
              <a:t> sample @60x, normal sample @30x</a:t>
            </a:r>
          </a:p>
        </p:txBody>
      </p:sp>
      <p:sp>
        <p:nvSpPr>
          <p:cNvPr id="9" name="Rounded Rectangle 8"/>
          <p:cNvSpPr/>
          <p:nvPr/>
        </p:nvSpPr>
        <p:spPr>
          <a:xfrm>
            <a:off x="6659810" y="1052736"/>
            <a:ext cx="1727348" cy="1512168"/>
          </a:xfrm>
          <a:prstGeom prst="roundRect">
            <a:avLst/>
          </a:prstGeom>
          <a:solidFill>
            <a:schemeClr val="accent3">
              <a:lumMod val="40000"/>
              <a:lumOff val="6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6000" dirty="0">
                <a:solidFill>
                  <a:schemeClr val="tx1"/>
                </a:solidFill>
              </a:rPr>
              <a:t>300</a:t>
            </a:r>
            <a:endParaRPr lang="en-US" dirty="0">
              <a:solidFill>
                <a:schemeClr val="tx1"/>
              </a:solidFill>
            </a:endParaRPr>
          </a:p>
          <a:p>
            <a:pPr algn="ctr"/>
            <a:r>
              <a:rPr lang="en-US" dirty="0">
                <a:solidFill>
                  <a:schemeClr val="tx1"/>
                </a:solidFill>
              </a:rPr>
              <a:t>gigabytes</a:t>
            </a:r>
          </a:p>
        </p:txBody>
      </p:sp>
      <p:grpSp>
        <p:nvGrpSpPr>
          <p:cNvPr id="8" name="Group 7"/>
          <p:cNvGrpSpPr/>
          <p:nvPr/>
        </p:nvGrpSpPr>
        <p:grpSpPr>
          <a:xfrm>
            <a:off x="354771" y="5275227"/>
            <a:ext cx="8315773" cy="530037"/>
            <a:chOff x="260602" y="4725144"/>
            <a:chExt cx="8315773" cy="530037"/>
          </a:xfrm>
        </p:grpSpPr>
        <p:pic>
          <p:nvPicPr>
            <p:cNvPr id="2" name="Picture 1" descr="EnglishWikipedia_2014_22GBytes.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0602" y="4725144"/>
              <a:ext cx="2665816" cy="530037"/>
            </a:xfrm>
            <a:prstGeom prst="rect">
              <a:avLst/>
            </a:prstGeom>
          </p:spPr>
        </p:pic>
        <p:pic>
          <p:nvPicPr>
            <p:cNvPr id="10" name="Picture 9" descr="EnglishWikipedia_2014_22GBytes.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85580" y="4725144"/>
              <a:ext cx="2665816" cy="530037"/>
            </a:xfrm>
            <a:prstGeom prst="rect">
              <a:avLst/>
            </a:prstGeom>
          </p:spPr>
        </p:pic>
        <p:pic>
          <p:nvPicPr>
            <p:cNvPr id="12" name="Picture 11" descr="EnglishWikipedia_2014_22GBytes.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10559" y="4725144"/>
              <a:ext cx="2665816" cy="530037"/>
            </a:xfrm>
            <a:prstGeom prst="rect">
              <a:avLst/>
            </a:prstGeom>
          </p:spPr>
        </p:pic>
      </p:grpSp>
      <p:grpSp>
        <p:nvGrpSpPr>
          <p:cNvPr id="13" name="Group 12"/>
          <p:cNvGrpSpPr/>
          <p:nvPr/>
        </p:nvGrpSpPr>
        <p:grpSpPr>
          <a:xfrm>
            <a:off x="354771" y="4723661"/>
            <a:ext cx="8315773" cy="530037"/>
            <a:chOff x="260602" y="4725144"/>
            <a:chExt cx="8315773" cy="530037"/>
          </a:xfrm>
        </p:grpSpPr>
        <p:pic>
          <p:nvPicPr>
            <p:cNvPr id="14" name="Picture 13" descr="EnglishWikipedia_2014_22GBytes.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0602" y="4725144"/>
              <a:ext cx="2665816" cy="530037"/>
            </a:xfrm>
            <a:prstGeom prst="rect">
              <a:avLst/>
            </a:prstGeom>
          </p:spPr>
        </p:pic>
        <p:pic>
          <p:nvPicPr>
            <p:cNvPr id="15" name="Picture 14" descr="EnglishWikipedia_2014_22GBytes.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85580" y="4725144"/>
              <a:ext cx="2665816" cy="530037"/>
            </a:xfrm>
            <a:prstGeom prst="rect">
              <a:avLst/>
            </a:prstGeom>
          </p:spPr>
        </p:pic>
        <p:pic>
          <p:nvPicPr>
            <p:cNvPr id="16" name="Picture 15" descr="EnglishWikipedia_2014_22GBytes.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10559" y="4725144"/>
              <a:ext cx="2665816" cy="530037"/>
            </a:xfrm>
            <a:prstGeom prst="rect">
              <a:avLst/>
            </a:prstGeom>
          </p:spPr>
        </p:pic>
      </p:grpSp>
      <p:grpSp>
        <p:nvGrpSpPr>
          <p:cNvPr id="17" name="Group 16"/>
          <p:cNvGrpSpPr/>
          <p:nvPr/>
        </p:nvGrpSpPr>
        <p:grpSpPr>
          <a:xfrm>
            <a:off x="354771" y="4172094"/>
            <a:ext cx="8315773" cy="530037"/>
            <a:chOff x="260602" y="4725144"/>
            <a:chExt cx="8315773" cy="530037"/>
          </a:xfrm>
        </p:grpSpPr>
        <p:pic>
          <p:nvPicPr>
            <p:cNvPr id="18" name="Picture 17" descr="EnglishWikipedia_2014_22GBytes.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0602" y="4725144"/>
              <a:ext cx="2665816" cy="530037"/>
            </a:xfrm>
            <a:prstGeom prst="rect">
              <a:avLst/>
            </a:prstGeom>
          </p:spPr>
        </p:pic>
        <p:pic>
          <p:nvPicPr>
            <p:cNvPr id="19" name="Picture 18" descr="EnglishWikipedia_2014_22GBytes.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85580" y="4725144"/>
              <a:ext cx="2665816" cy="530037"/>
            </a:xfrm>
            <a:prstGeom prst="rect">
              <a:avLst/>
            </a:prstGeom>
          </p:spPr>
        </p:pic>
        <p:pic>
          <p:nvPicPr>
            <p:cNvPr id="20" name="Picture 19" descr="EnglishWikipedia_2014_22GBytes.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10559" y="4725144"/>
              <a:ext cx="2665816" cy="530037"/>
            </a:xfrm>
            <a:prstGeom prst="rect">
              <a:avLst/>
            </a:prstGeom>
          </p:spPr>
        </p:pic>
      </p:grpSp>
      <p:grpSp>
        <p:nvGrpSpPr>
          <p:cNvPr id="21" name="Group 20"/>
          <p:cNvGrpSpPr/>
          <p:nvPr/>
        </p:nvGrpSpPr>
        <p:grpSpPr>
          <a:xfrm>
            <a:off x="354771" y="3620527"/>
            <a:ext cx="8315773" cy="530037"/>
            <a:chOff x="260602" y="4725144"/>
            <a:chExt cx="8315773" cy="530037"/>
          </a:xfrm>
        </p:grpSpPr>
        <p:pic>
          <p:nvPicPr>
            <p:cNvPr id="22" name="Picture 21" descr="EnglishWikipedia_2014_22GBytes.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0602" y="4725144"/>
              <a:ext cx="2665816" cy="530037"/>
            </a:xfrm>
            <a:prstGeom prst="rect">
              <a:avLst/>
            </a:prstGeom>
          </p:spPr>
        </p:pic>
        <p:pic>
          <p:nvPicPr>
            <p:cNvPr id="23" name="Picture 22" descr="EnglishWikipedia_2014_22GBytes.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85580" y="4725144"/>
              <a:ext cx="2665816" cy="530037"/>
            </a:xfrm>
            <a:prstGeom prst="rect">
              <a:avLst/>
            </a:prstGeom>
          </p:spPr>
        </p:pic>
        <p:pic>
          <p:nvPicPr>
            <p:cNvPr id="24" name="Picture 23" descr="EnglishWikipedia_2014_22GBytes.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10559" y="4725144"/>
              <a:ext cx="2665816" cy="530037"/>
            </a:xfrm>
            <a:prstGeom prst="rect">
              <a:avLst/>
            </a:prstGeom>
          </p:spPr>
        </p:pic>
      </p:grpSp>
      <p:pic>
        <p:nvPicPr>
          <p:cNvPr id="26" name="Picture 25" descr="EnglishWikipedia_2014_22GBytes.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4771" y="3068960"/>
            <a:ext cx="2665816" cy="530037"/>
          </a:xfrm>
          <a:prstGeom prst="rect">
            <a:avLst/>
          </a:prstGeom>
        </p:spPr>
      </p:pic>
      <p:grpSp>
        <p:nvGrpSpPr>
          <p:cNvPr id="33" name="Group 32"/>
          <p:cNvGrpSpPr/>
          <p:nvPr/>
        </p:nvGrpSpPr>
        <p:grpSpPr>
          <a:xfrm>
            <a:off x="4055380" y="1988840"/>
            <a:ext cx="2460836" cy="576064"/>
            <a:chOff x="3543892" y="1988840"/>
            <a:chExt cx="2460836" cy="576064"/>
          </a:xfrm>
        </p:grpSpPr>
        <p:sp>
          <p:nvSpPr>
            <p:cNvPr id="30" name="Rounded Rectangle 29"/>
            <p:cNvSpPr/>
            <p:nvPr/>
          </p:nvSpPr>
          <p:spPr>
            <a:xfrm>
              <a:off x="3543892" y="1988840"/>
              <a:ext cx="2460836" cy="576064"/>
            </a:xfrm>
            <a:prstGeom prst="roundRect">
              <a:avLst/>
            </a:prstGeom>
            <a:solidFill>
              <a:schemeClr val="accent5">
                <a:lumMod val="20000"/>
                <a:lumOff val="8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srgbClr val="000000"/>
                </a:solidFill>
              </a:endParaRPr>
            </a:p>
          </p:txBody>
        </p:sp>
        <p:pic>
          <p:nvPicPr>
            <p:cNvPr id="31" name="Picture 30" descr="EncyclopediaBritannicaVolum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92145" y="2060848"/>
              <a:ext cx="787852" cy="432048"/>
            </a:xfrm>
            <a:prstGeom prst="rect">
              <a:avLst/>
            </a:prstGeom>
          </p:spPr>
        </p:pic>
        <p:sp>
          <p:nvSpPr>
            <p:cNvPr id="32" name="TextBox 31"/>
            <p:cNvSpPr txBox="1"/>
            <p:nvPr/>
          </p:nvSpPr>
          <p:spPr>
            <a:xfrm>
              <a:off x="4552005" y="2031231"/>
              <a:ext cx="1365428" cy="461665"/>
            </a:xfrm>
            <a:prstGeom prst="rect">
              <a:avLst/>
            </a:prstGeom>
            <a:noFill/>
          </p:spPr>
          <p:txBody>
            <a:bodyPr wrap="none" rtlCol="0">
              <a:spAutoFit/>
            </a:bodyPr>
            <a:lstStyle/>
            <a:p>
              <a:r>
                <a:rPr lang="en-US" sz="2400" dirty="0"/>
                <a:t>x 37,500</a:t>
              </a:r>
            </a:p>
          </p:txBody>
        </p:sp>
      </p:grpSp>
      <p:pic>
        <p:nvPicPr>
          <p:cNvPr id="29" name="Picture 28" descr="QIMR_genomiQaConceptsPresentation_2016-08-12D copy.jpg">
            <a:extLst>
              <a:ext uri="{FF2B5EF4-FFF2-40B4-BE49-F238E27FC236}">
                <a16:creationId xmlns:a16="http://schemas.microsoft.com/office/drawing/2014/main" id="{E0863C04-1B31-2141-9C3F-7669CC1D5D7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74710" y="6406418"/>
            <a:ext cx="1089695" cy="334950"/>
          </a:xfrm>
          <a:prstGeom prst="rect">
            <a:avLst/>
          </a:prstGeom>
        </p:spPr>
      </p:pic>
    </p:spTree>
    <p:extLst>
      <p:ext uri="{BB962C8B-B14F-4D97-AF65-F5344CB8AC3E}">
        <p14:creationId xmlns:p14="http://schemas.microsoft.com/office/powerpoint/2010/main" val="40675402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958246"/>
          </a:xfrm>
          <a:prstGeom prst="rect">
            <a:avLst/>
          </a:prstGeom>
          <a:solidFill>
            <a:schemeClr val="bg1">
              <a:alpha val="5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ooter Placeholder 5"/>
          <p:cNvSpPr>
            <a:spLocks noGrp="1"/>
          </p:cNvSpPr>
          <p:nvPr>
            <p:ph type="ftr" sz="quarter" idx="10"/>
          </p:nvPr>
        </p:nvSpPr>
        <p:spPr/>
        <p:txBody>
          <a:bodyPr/>
          <a:lstStyle/>
          <a:p>
            <a:pPr algn="r"/>
            <a:r>
              <a:rPr lang="en-US" dirty="0"/>
              <a:t>© QIMR Berghofer Medical Research Institute   |   </a:t>
            </a:r>
            <a:fld id="{97103234-84EB-7642-9B66-484630A12280}" type="slidenum">
              <a:rPr lang="en-US" smtClean="0"/>
              <a:pPr algn="r"/>
              <a:t>9</a:t>
            </a:fld>
            <a:endParaRPr lang="en-US" dirty="0"/>
          </a:p>
        </p:txBody>
      </p:sp>
      <p:cxnSp>
        <p:nvCxnSpPr>
          <p:cNvPr id="7" name="Straight Connector 6"/>
          <p:cNvCxnSpPr>
            <a:cxnSpLocks noChangeShapeType="1"/>
          </p:cNvCxnSpPr>
          <p:nvPr/>
        </p:nvCxnSpPr>
        <p:spPr bwMode="auto">
          <a:xfrm flipV="1">
            <a:off x="281116" y="579101"/>
            <a:ext cx="8458200" cy="25400"/>
          </a:xfrm>
          <a:prstGeom prst="line">
            <a:avLst/>
          </a:prstGeom>
          <a:noFill/>
          <a:ln w="25400">
            <a:solidFill>
              <a:schemeClr val="accent1"/>
            </a:solidFill>
            <a:round/>
            <a:headEnd/>
            <a:tailEnd/>
          </a:ln>
          <a:effectLst>
            <a:outerShdw dist="20000" dir="5400000" rotWithShape="0">
              <a:srgbClr val="808080">
                <a:alpha val="37999"/>
              </a:srgbClr>
            </a:outerShdw>
          </a:effectLst>
        </p:spPr>
      </p:cxnSp>
      <p:sp>
        <p:nvSpPr>
          <p:cNvPr id="8" name="TextBox 34"/>
          <p:cNvSpPr txBox="1">
            <a:spLocks noChangeArrowheads="1"/>
          </p:cNvSpPr>
          <p:nvPr/>
        </p:nvSpPr>
        <p:spPr bwMode="auto">
          <a:xfrm>
            <a:off x="179512" y="116632"/>
            <a:ext cx="1245353" cy="461665"/>
          </a:xfrm>
          <a:prstGeom prst="rect">
            <a:avLst/>
          </a:prstGeom>
          <a:noFill/>
          <a:ln w="9525">
            <a:noFill/>
            <a:miter lim="800000"/>
            <a:headEnd/>
            <a:tailEnd/>
          </a:ln>
        </p:spPr>
        <p:txBody>
          <a:bodyPr wrap="none">
            <a:prstTxWarp prst="textNoShape">
              <a:avLst/>
            </a:prstTxWarp>
            <a:spAutoFit/>
          </a:bodyPr>
          <a:lstStyle/>
          <a:p>
            <a:r>
              <a:rPr lang="en-US" sz="2400" dirty="0"/>
              <a:t>Outline:</a:t>
            </a:r>
          </a:p>
        </p:txBody>
      </p:sp>
      <p:grpSp>
        <p:nvGrpSpPr>
          <p:cNvPr id="14" name="Group 13"/>
          <p:cNvGrpSpPr/>
          <p:nvPr/>
        </p:nvGrpSpPr>
        <p:grpSpPr>
          <a:xfrm>
            <a:off x="683568" y="2060848"/>
            <a:ext cx="5256584" cy="1224136"/>
            <a:chOff x="755576" y="2564904"/>
            <a:chExt cx="5256584" cy="1224136"/>
          </a:xfrm>
        </p:grpSpPr>
        <p:sp>
          <p:nvSpPr>
            <p:cNvPr id="15" name="Rectangle 14"/>
            <p:cNvSpPr/>
            <p:nvPr/>
          </p:nvSpPr>
          <p:spPr>
            <a:xfrm>
              <a:off x="755576" y="2564904"/>
              <a:ext cx="5256584" cy="1224136"/>
            </a:xfrm>
            <a:prstGeom prst="rect">
              <a:avLst/>
            </a:prstGeom>
            <a:solidFill>
              <a:schemeClr val="bg1">
                <a:lumMod val="85000"/>
              </a:schemeClr>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9"/>
            <p:cNvSpPr txBox="1"/>
            <p:nvPr/>
          </p:nvSpPr>
          <p:spPr>
            <a:xfrm>
              <a:off x="899592" y="2946140"/>
              <a:ext cx="2951445" cy="461665"/>
            </a:xfrm>
            <a:prstGeom prst="rect">
              <a:avLst/>
            </a:prstGeom>
            <a:noFill/>
          </p:spPr>
          <p:txBody>
            <a:bodyPr wrap="square" rtlCol="0">
              <a:spAutoFit/>
            </a:bodyPr>
            <a:lstStyle/>
            <a:p>
              <a:r>
                <a:rPr lang="en-AU" sz="2400" dirty="0"/>
                <a:t>Cancer Genomics</a:t>
              </a:r>
            </a:p>
          </p:txBody>
        </p:sp>
        <p:pic>
          <p:nvPicPr>
            <p:cNvPr id="2" name="Picture 1" descr="melanoma_wikipedia.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83968" y="2688881"/>
              <a:ext cx="1408468" cy="976183"/>
            </a:xfrm>
            <a:prstGeom prst="rect">
              <a:avLst/>
            </a:prstGeom>
          </p:spPr>
        </p:pic>
      </p:grpSp>
      <p:grpSp>
        <p:nvGrpSpPr>
          <p:cNvPr id="3" name="Group 2">
            <a:extLst>
              <a:ext uri="{FF2B5EF4-FFF2-40B4-BE49-F238E27FC236}">
                <a16:creationId xmlns:a16="http://schemas.microsoft.com/office/drawing/2014/main" id="{FE28FEA0-D5B6-314B-817A-039D2F7AC197}"/>
              </a:ext>
            </a:extLst>
          </p:cNvPr>
          <p:cNvGrpSpPr/>
          <p:nvPr/>
        </p:nvGrpSpPr>
        <p:grpSpPr>
          <a:xfrm>
            <a:off x="683568" y="3681028"/>
            <a:ext cx="5256584" cy="1224136"/>
            <a:chOff x="683568" y="3681028"/>
            <a:chExt cx="5256584" cy="1224136"/>
          </a:xfrm>
        </p:grpSpPr>
        <p:grpSp>
          <p:nvGrpSpPr>
            <p:cNvPr id="25" name="Group 24">
              <a:extLst>
                <a:ext uri="{FF2B5EF4-FFF2-40B4-BE49-F238E27FC236}">
                  <a16:creationId xmlns:a16="http://schemas.microsoft.com/office/drawing/2014/main" id="{E6825226-79F6-0448-BBED-060568B54CAF}"/>
                </a:ext>
              </a:extLst>
            </p:cNvPr>
            <p:cNvGrpSpPr/>
            <p:nvPr/>
          </p:nvGrpSpPr>
          <p:grpSpPr>
            <a:xfrm>
              <a:off x="683568" y="3681028"/>
              <a:ext cx="5256584" cy="1224136"/>
              <a:chOff x="755576" y="4149080"/>
              <a:chExt cx="5256584" cy="1224136"/>
            </a:xfrm>
            <a:solidFill>
              <a:schemeClr val="accent5">
                <a:lumMod val="40000"/>
                <a:lumOff val="60000"/>
              </a:schemeClr>
            </a:solidFill>
          </p:grpSpPr>
          <p:sp>
            <p:nvSpPr>
              <p:cNvPr id="27" name="Rectangle 26">
                <a:extLst>
                  <a:ext uri="{FF2B5EF4-FFF2-40B4-BE49-F238E27FC236}">
                    <a16:creationId xmlns:a16="http://schemas.microsoft.com/office/drawing/2014/main" id="{79D7BBE6-A3D8-5F4C-9605-333CBDEE4D9B}"/>
                  </a:ext>
                </a:extLst>
              </p:cNvPr>
              <p:cNvSpPr/>
              <p:nvPr/>
            </p:nvSpPr>
            <p:spPr>
              <a:xfrm>
                <a:off x="755576" y="4149080"/>
                <a:ext cx="5256584" cy="1224136"/>
              </a:xfrm>
              <a:prstGeom prst="rect">
                <a:avLst/>
              </a:prstGeom>
              <a:grp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0D26EFF9-B95E-A242-A4D8-5729F8292048}"/>
                  </a:ext>
                </a:extLst>
              </p:cNvPr>
              <p:cNvSpPr txBox="1"/>
              <p:nvPr/>
            </p:nvSpPr>
            <p:spPr>
              <a:xfrm>
                <a:off x="899592" y="4530316"/>
                <a:ext cx="2951445" cy="461665"/>
              </a:xfrm>
              <a:prstGeom prst="rect">
                <a:avLst/>
              </a:prstGeom>
              <a:grpFill/>
            </p:spPr>
            <p:txBody>
              <a:bodyPr wrap="square" rtlCol="0">
                <a:spAutoFit/>
              </a:bodyPr>
              <a:lstStyle/>
              <a:p>
                <a:r>
                  <a:rPr lang="en-AU" sz="2400" dirty="0"/>
                  <a:t>Cloud</a:t>
                </a:r>
              </a:p>
            </p:txBody>
          </p:sp>
        </p:grpSp>
        <p:pic>
          <p:nvPicPr>
            <p:cNvPr id="26" name="Picture 25">
              <a:extLst>
                <a:ext uri="{FF2B5EF4-FFF2-40B4-BE49-F238E27FC236}">
                  <a16:creationId xmlns:a16="http://schemas.microsoft.com/office/drawing/2014/main" id="{760059AB-6C3C-7F43-BF42-5349850E9D24}"/>
                </a:ext>
              </a:extLst>
            </p:cNvPr>
            <p:cNvPicPr>
              <a:picLocks noChangeAspect="1"/>
            </p:cNvPicPr>
            <p:nvPr/>
          </p:nvPicPr>
          <p:blipFill>
            <a:blip r:embed="rId3"/>
            <a:stretch>
              <a:fillRect/>
            </a:stretch>
          </p:blipFill>
          <p:spPr>
            <a:xfrm>
              <a:off x="4211960" y="3875075"/>
              <a:ext cx="1408468" cy="836041"/>
            </a:xfrm>
            <a:prstGeom prst="rect">
              <a:avLst/>
            </a:prstGeom>
          </p:spPr>
        </p:pic>
      </p:grpSp>
      <p:pic>
        <p:nvPicPr>
          <p:cNvPr id="29" name="Picture 28" descr="QIMR_genomiQaConceptsPresentation_2016-08-12D copy.jpg">
            <a:extLst>
              <a:ext uri="{FF2B5EF4-FFF2-40B4-BE49-F238E27FC236}">
                <a16:creationId xmlns:a16="http://schemas.microsoft.com/office/drawing/2014/main" id="{F3FA329B-8FDD-074B-AC0D-4172BF3F57B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74710" y="6406418"/>
            <a:ext cx="1089695" cy="334950"/>
          </a:xfrm>
          <a:prstGeom prst="rect">
            <a:avLst/>
          </a:prstGeom>
        </p:spPr>
      </p:pic>
    </p:spTree>
    <p:extLst>
      <p:ext uri="{BB962C8B-B14F-4D97-AF65-F5344CB8AC3E}">
        <p14:creationId xmlns:p14="http://schemas.microsoft.com/office/powerpoint/2010/main" val="1635300968"/>
      </p:ext>
    </p:extLst>
  </p:cSld>
  <p:clrMapOvr>
    <a:masterClrMapping/>
  </p:clrMapOvr>
</p:sld>
</file>

<file path=ppt/theme/theme1.xml><?xml version="1.0" encoding="utf-8"?>
<a:theme xmlns:a="http://schemas.openxmlformats.org/drawingml/2006/main" name="QIMR Master Slid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8310</TotalTime>
  <Words>1601</Words>
  <Application>Microsoft Macintosh PowerPoint</Application>
  <PresentationFormat>On-screen Show (4:3)</PresentationFormat>
  <Paragraphs>393</Paragraphs>
  <Slides>22</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22</vt:i4>
      </vt:variant>
    </vt:vector>
  </HeadingPairs>
  <TitlesOfParts>
    <vt:vector size="26" baseType="lpstr">
      <vt:lpstr>Arial</vt:lpstr>
      <vt:lpstr>Calibri</vt:lpstr>
      <vt:lpstr>Courier</vt:lpstr>
      <vt:lpstr>QIMR Master Slide</vt:lpstr>
      <vt:lpstr>Using Cloud to Accelerate Research</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Moody design</Company>
  <LinksUpToDate>false</LinksUpToDate>
  <SharedDoc>false</SharedDoc>
  <HyperlinksChanged>false</HyperlinksChanged>
  <AppVersion>16.0013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Troy Matheson</dc:creator>
  <cp:lastModifiedBy>John Pearson</cp:lastModifiedBy>
  <cp:revision>317</cp:revision>
  <dcterms:created xsi:type="dcterms:W3CDTF">2009-12-14T06:35:48Z</dcterms:created>
  <dcterms:modified xsi:type="dcterms:W3CDTF">2018-06-06T23:02:33Z</dcterms:modified>
</cp:coreProperties>
</file>